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3"/>
    <p:sldMasterId id="2147483649" r:id="rId4"/>
    <p:sldMasterId id="2147483650" r:id="rId5"/>
    <p:sldMasterId id="2147483651" r:id="rId6"/>
    <p:sldMasterId id="2147483652" r:id="rId7"/>
    <p:sldMasterId id="2147483844" r:id="rId8"/>
    <p:sldMasterId id="2147483852" r:id="rId9"/>
    <p:sldMasterId id="2147483860" r:id="rId10"/>
  </p:sldMasterIdLst>
  <p:notesMasterIdLst>
    <p:notesMasterId r:id="rId21"/>
  </p:notesMasterIdLst>
  <p:handoutMasterIdLst>
    <p:handoutMasterId r:id="rId22"/>
  </p:handoutMasterIdLst>
  <p:sldIdLst>
    <p:sldId id="256" r:id="rId11"/>
    <p:sldId id="257" r:id="rId12"/>
    <p:sldId id="308" r:id="rId13"/>
    <p:sldId id="309" r:id="rId14"/>
    <p:sldId id="310" r:id="rId15"/>
    <p:sldId id="274" r:id="rId16"/>
    <p:sldId id="311" r:id="rId17"/>
    <p:sldId id="312" r:id="rId18"/>
    <p:sldId id="283" r:id="rId19"/>
    <p:sldId id="281" r:id="rId20"/>
  </p:sldIdLst>
  <p:sldSz cx="12192000" cy="6858000"/>
  <p:notesSz cx="6858000" cy="9144000"/>
  <p:defaultTextStyle>
    <a:defPPr lvl="0">
      <a:defRPr lang="en-GB"/>
    </a:defPPr>
    <a:lvl1pPr lvl="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lvl="1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lvl="2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lvl="3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lvl="4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lvl="5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lvl="6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lvl="7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lvl="8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1FFC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A3DEC3-BCCF-4C0D-966F-09CB8E40F55A}" v="2" dt="2022-04-28T09:06:18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39" autoAdjust="0"/>
    <p:restoredTop sz="96081" autoAdjust="0"/>
  </p:normalViewPr>
  <p:slideViewPr>
    <p:cSldViewPr snapToGrid="0">
      <p:cViewPr varScale="1">
        <p:scale>
          <a:sx n="76" d="100"/>
          <a:sy n="76" d="100"/>
        </p:scale>
        <p:origin x="65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0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8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yatly, Tamam F" userId="fd772747-073d-41a5-91fe-82619e4d40ac" providerId="ADAL" clId="{E2A3DEC3-BCCF-4C0D-966F-09CB8E40F55A}"/>
    <pc:docChg chg="custSel modSld">
      <pc:chgData name="Bayatly, Tamam F" userId="fd772747-073d-41a5-91fe-82619e4d40ac" providerId="ADAL" clId="{E2A3DEC3-BCCF-4C0D-966F-09CB8E40F55A}" dt="2022-04-28T09:09:36.294" v="64" actId="20577"/>
      <pc:docMkLst>
        <pc:docMk/>
      </pc:docMkLst>
      <pc:sldChg chg="modSp mod">
        <pc:chgData name="Bayatly, Tamam F" userId="fd772747-073d-41a5-91fe-82619e4d40ac" providerId="ADAL" clId="{E2A3DEC3-BCCF-4C0D-966F-09CB8E40F55A}" dt="2022-04-28T09:06:27.572" v="14" actId="6549"/>
        <pc:sldMkLst>
          <pc:docMk/>
          <pc:sldMk cId="1212154662" sldId="281"/>
        </pc:sldMkLst>
        <pc:spChg chg="mod">
          <ac:chgData name="Bayatly, Tamam F" userId="fd772747-073d-41a5-91fe-82619e4d40ac" providerId="ADAL" clId="{E2A3DEC3-BCCF-4C0D-966F-09CB8E40F55A}" dt="2022-04-28T09:06:27.572" v="14" actId="6549"/>
          <ac:spMkLst>
            <pc:docMk/>
            <pc:sldMk cId="1212154662" sldId="281"/>
            <ac:spMk id="22" creationId="{E47549B7-A97B-4F8B-8AA5-DD6227A09105}"/>
          </ac:spMkLst>
        </pc:spChg>
      </pc:sldChg>
      <pc:sldChg chg="modSp mod">
        <pc:chgData name="Bayatly, Tamam F" userId="fd772747-073d-41a5-91fe-82619e4d40ac" providerId="ADAL" clId="{E2A3DEC3-BCCF-4C0D-966F-09CB8E40F55A}" dt="2022-04-28T09:06:09.093" v="6" actId="20577"/>
        <pc:sldMkLst>
          <pc:docMk/>
          <pc:sldMk cId="192777467" sldId="283"/>
        </pc:sldMkLst>
        <pc:spChg chg="mod">
          <ac:chgData name="Bayatly, Tamam F" userId="fd772747-073d-41a5-91fe-82619e4d40ac" providerId="ADAL" clId="{E2A3DEC3-BCCF-4C0D-966F-09CB8E40F55A}" dt="2022-04-28T09:06:09.093" v="6" actId="20577"/>
          <ac:spMkLst>
            <pc:docMk/>
            <pc:sldMk cId="192777467" sldId="283"/>
            <ac:spMk id="11" creationId="{4A237D41-F774-4BFA-A54C-BA156B9560C8}"/>
          </ac:spMkLst>
        </pc:spChg>
      </pc:sldChg>
      <pc:sldChg chg="modSp mod">
        <pc:chgData name="Bayatly, Tamam F" userId="fd772747-073d-41a5-91fe-82619e4d40ac" providerId="ADAL" clId="{E2A3DEC3-BCCF-4C0D-966F-09CB8E40F55A}" dt="2022-04-28T09:09:36.294" v="64" actId="20577"/>
        <pc:sldMkLst>
          <pc:docMk/>
          <pc:sldMk cId="1074919731" sldId="311"/>
        </pc:sldMkLst>
        <pc:spChg chg="mod">
          <ac:chgData name="Bayatly, Tamam F" userId="fd772747-073d-41a5-91fe-82619e4d40ac" providerId="ADAL" clId="{E2A3DEC3-BCCF-4C0D-966F-09CB8E40F55A}" dt="2022-04-28T09:09:36.294" v="64" actId="20577"/>
          <ac:spMkLst>
            <pc:docMk/>
            <pc:sldMk cId="1074919731" sldId="311"/>
            <ac:spMk id="8" creationId="{37877216-F2AA-49AC-B2B2-2BEC21F892CB}"/>
          </ac:spMkLst>
        </pc:spChg>
      </pc:sldChg>
      <pc:sldChg chg="modSp mod">
        <pc:chgData name="Bayatly, Tamam F" userId="fd772747-073d-41a5-91fe-82619e4d40ac" providerId="ADAL" clId="{E2A3DEC3-BCCF-4C0D-966F-09CB8E40F55A}" dt="2022-04-28T09:08:28.004" v="62" actId="6549"/>
        <pc:sldMkLst>
          <pc:docMk/>
          <pc:sldMk cId="1834119555" sldId="312"/>
        </pc:sldMkLst>
        <pc:spChg chg="mod">
          <ac:chgData name="Bayatly, Tamam F" userId="fd772747-073d-41a5-91fe-82619e4d40ac" providerId="ADAL" clId="{E2A3DEC3-BCCF-4C0D-966F-09CB8E40F55A}" dt="2022-04-28T09:08:28.004" v="62" actId="6549"/>
          <ac:spMkLst>
            <pc:docMk/>
            <pc:sldMk cId="1834119555" sldId="312"/>
            <ac:spMk id="51" creationId="{A932BB50-1639-456C-AFD1-C681179E697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F0A479-2E3A-4937-9E52-0B8AA4CEB3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30E94-C730-413F-87CA-5A55CDE9BD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55843-01F6-4539-81AC-F400A31B690B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14D79-5743-4534-8879-D7559D5E7A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43152-3DAF-4864-A7BF-7B9CC7C249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7A6A1-E6B2-45A4-AB2D-AC7A338F9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4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FCAD6-7619-4CE5-A2C9-7FA3CC12A061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6AFC-EBD3-4CE1-8E68-81582B61E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0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44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C2B78B-070C-4324-9374-4AE2AF1DB813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44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8188"/>
            <a:ext cx="6588125" cy="3706812"/>
          </a:xfrm>
          <a:ln/>
        </p:spPr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D5463DA-023E-4732-AE78-70EEAFF5FD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96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3" y="160338"/>
            <a:ext cx="6507162" cy="3660775"/>
          </a:xfrm>
          <a:ln/>
        </p:spPr>
      </p:sp>
      <p:graphicFrame>
        <p:nvGraphicFramePr>
          <p:cNvPr id="97283" name="Group 3"/>
          <p:cNvGraphicFramePr>
            <a:graphicFrameLocks noGrp="1"/>
          </p:cNvGraphicFramePr>
          <p:nvPr/>
        </p:nvGraphicFramePr>
        <p:xfrm>
          <a:off x="3132138" y="-36842700"/>
          <a:ext cx="641350" cy="68406963"/>
        </p:xfrm>
        <a:graphic>
          <a:graphicData uri="http://schemas.openxmlformats.org/drawingml/2006/table">
            <a:tbl>
              <a:tblPr/>
              <a:tblGrid>
                <a:gridCol w="214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397">
                <a:tc gridSpan="3">
                  <a:txBody>
                    <a:bodyPr/>
                    <a:lstStyle/>
                    <a:p>
                      <a:pPr marL="0" marR="0" lvl="0" indent="0" algn="l" defTabSz="9525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3596" marR="93596" marT="48476" marB="4847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078">
                <a:tc>
                  <a:txBody>
                    <a:bodyPr/>
                    <a:lstStyle/>
                    <a:p>
                      <a:pPr marL="0" marR="0" lvl="0" indent="0" algn="l" defTabSz="9525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3596" marR="93596" marT="48476" marB="48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25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3596" marR="93596" marT="48476" marB="48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25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3596" marR="93596" marT="48476" marB="48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397">
                <a:tc rowSpan="2">
                  <a:txBody>
                    <a:bodyPr/>
                    <a:lstStyle/>
                    <a:p>
                      <a:pPr marL="0" marR="0" lvl="0" indent="0" algn="l" defTabSz="9525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3596" marR="93596" marT="48476" marB="48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25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3596" marR="93596" marT="48476" marB="48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25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3596" marR="93596" marT="48476" marB="48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18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525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3596" marR="93596" marT="48476" marB="4847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25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93596" marR="93596" marT="48476" marB="4847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453" name="Rectangle 1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7" rIns="92430" bIns="46217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146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44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5EE973-897E-4AA5-ABE5-5E4D8605EBD2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44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" y="738188"/>
            <a:ext cx="6584950" cy="3705225"/>
          </a:xfrm>
          <a:ln/>
        </p:spPr>
      </p:sp>
    </p:spTree>
    <p:extLst>
      <p:ext uri="{BB962C8B-B14F-4D97-AF65-F5344CB8AC3E}">
        <p14:creationId xmlns:p14="http://schemas.microsoft.com/office/powerpoint/2010/main" val="3202477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44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F6791D-8C82-42BB-9A3D-6654AB70271D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44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204788"/>
            <a:ext cx="5499100" cy="3094037"/>
          </a:xfrm>
          <a:ln/>
        </p:spPr>
      </p:sp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746125" y="3421063"/>
            <a:ext cx="5151438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479" tIns="47240" rIns="94479" bIns="47240">
            <a:spAutoFit/>
          </a:bodyPr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349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6838" y="3421063"/>
            <a:ext cx="6618287" cy="6451600"/>
          </a:xfrm>
          <a:noFill/>
        </p:spPr>
        <p:txBody>
          <a:bodyPr/>
          <a:lstStyle/>
          <a:p>
            <a:pPr marL="225425" indent="-225425" eaLnBrk="1" hangingPunct="1">
              <a:lnSpc>
                <a:spcPct val="90000"/>
              </a:lnSpc>
              <a:tabLst>
                <a:tab pos="906463" algn="l"/>
              </a:tabLst>
            </a:pPr>
            <a:endParaRPr lang="en-GB" altLang="en-US" sz="1000" dirty="0"/>
          </a:p>
        </p:txBody>
      </p:sp>
      <p:sp>
        <p:nvSpPr>
          <p:cNvPr id="63494" name="Text Box 5"/>
          <p:cNvSpPr txBox="1">
            <a:spLocks noChangeArrowheads="1"/>
          </p:cNvSpPr>
          <p:nvPr/>
        </p:nvSpPr>
        <p:spPr bwMode="auto">
          <a:xfrm>
            <a:off x="838200" y="3571875"/>
            <a:ext cx="43481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00" tIns="48360" rIns="93000" bIns="48360">
            <a:spAutoFit/>
          </a:bodyPr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7833"/>
              </a:solidFill>
              <a:effectLst/>
              <a:uLnTx/>
              <a:uFillTx/>
              <a:latin typeface="Univers 45 Light" pitchFamily="2" charset="0"/>
              <a:ea typeface="+mn-ea"/>
              <a:cs typeface="Arial" charset="0"/>
            </a:endParaRPr>
          </a:p>
        </p:txBody>
      </p:sp>
      <p:sp>
        <p:nvSpPr>
          <p:cNvPr id="63495" name="Text Box 6"/>
          <p:cNvSpPr txBox="1">
            <a:spLocks noChangeArrowheads="1"/>
          </p:cNvSpPr>
          <p:nvPr/>
        </p:nvSpPr>
        <p:spPr bwMode="auto">
          <a:xfrm>
            <a:off x="2063750" y="4495800"/>
            <a:ext cx="1905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000" tIns="48360" rIns="93000" bIns="48360">
            <a:spAutoFit/>
          </a:bodyPr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500" b="0" i="0" u="none" strike="noStrike" kern="1200" cap="none" spc="0" normalizeH="0" baseline="0" noProof="0">
              <a:ln>
                <a:noFill/>
              </a:ln>
              <a:solidFill>
                <a:srgbClr val="007833"/>
              </a:solidFill>
              <a:effectLst/>
              <a:uLnTx/>
              <a:uFillTx/>
              <a:latin typeface="Univers 45 Light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06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44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445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9C238E-41AF-4C18-95A2-92942B6CEF1B}" type="slidenum">
              <a:rPr kumimoji="0" lang="en-GB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445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0838" y="136525"/>
            <a:ext cx="4467225" cy="2513013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2725738"/>
            <a:ext cx="6550025" cy="685641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339933"/>
              </a:buClr>
              <a:buFont typeface="Wingdings" pitchFamily="2" charset="2"/>
              <a:buNone/>
            </a:pPr>
            <a:endParaRPr lang="en-US" altLang="en-US" sz="600" dirty="0"/>
          </a:p>
        </p:txBody>
      </p:sp>
    </p:spTree>
    <p:extLst>
      <p:ext uri="{BB962C8B-B14F-4D97-AF65-F5344CB8AC3E}">
        <p14:creationId xmlns:p14="http://schemas.microsoft.com/office/powerpoint/2010/main" val="12539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9C678-2B7F-45A0-AB3D-3528440B9B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E68FC-A968-4DC3-90B9-1E1824EB79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015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A1E74-3807-46AB-8579-113CFAC973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866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66003-87AC-4E98-9756-D8B256C9E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15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A0F39-BC60-48CD-AA61-B881D5F98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1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EDA10-B39D-4D3E-AD4C-595F8341D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46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018" y="1736725"/>
            <a:ext cx="4754033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3252" y="1736725"/>
            <a:ext cx="4754033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C434A-3F9C-4333-8A31-FCD2C4ADE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06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18AC3-CD6D-43DC-8758-A12A2BF1F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04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35A4C-C87A-40C8-9355-764333FF1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0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1BFB2-4F82-4675-8E49-3647D9843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95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17DD7-5D68-4ABD-A5AF-F0D1A4301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2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FFB1A-AD07-49FB-B48F-29EAE035EE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476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DB4F5-89E8-4EAA-869F-606C01255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75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66D32-7FFA-47E6-AA3C-006908344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4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9552" y="230189"/>
            <a:ext cx="2609849" cy="62563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230189"/>
            <a:ext cx="7626351" cy="62563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B6BBB-7707-4EB8-8619-2747E60C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60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4246563"/>
            <a:ext cx="9260417" cy="1617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280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0518" y="195263"/>
            <a:ext cx="178223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8351" y="5532438"/>
            <a:ext cx="6199716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28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" y="4251325"/>
            <a:ext cx="9260417" cy="1612900"/>
          </a:xfrm>
          <a:solidFill>
            <a:schemeClr val="accent2"/>
          </a:solidFill>
        </p:spPr>
        <p:txBody>
          <a:bodyPr lIns="576000" rIns="36000" bIns="36000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70467" y="5543550"/>
            <a:ext cx="6218767" cy="647700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36000" anchor="ctr"/>
          <a:lstStyle>
            <a:lvl1pPr marL="0" indent="0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7271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2D8EC-F9C5-4A2E-B763-DFEA7E5F4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34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CB70F-2DED-4B3F-97FF-B0D1E3ADD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21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018" y="1736725"/>
            <a:ext cx="4754033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3252" y="1736725"/>
            <a:ext cx="4754033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EB775-04D4-4883-A363-1028B8026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22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5A922-D244-4482-91D1-3C7161558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55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8C61F-6480-422D-BDF0-5096F6F34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701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2184D-C56D-4E77-A8C5-C4F4268B7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E759D-9C51-49AE-BF75-3BE00066BE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955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ABD6-61BF-41A6-B04A-3D8BFF378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95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399BC-B942-49E8-BA17-CDD5D0520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19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8DB87-2C78-4EAE-AE5A-E0B0F5D0B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01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9552" y="230189"/>
            <a:ext cx="2609849" cy="62563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230189"/>
            <a:ext cx="7626351" cy="62563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D4208-0CF6-4F2A-86AC-DCAA59120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59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189"/>
            <a:ext cx="10439400" cy="930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26017" y="1736725"/>
            <a:ext cx="9711267" cy="4749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63A13-D790-48A4-8607-D7E877443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71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4246563"/>
            <a:ext cx="9260417" cy="1617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0518" y="195263"/>
            <a:ext cx="178223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8351" y="5532438"/>
            <a:ext cx="6199716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" y="4251325"/>
            <a:ext cx="9260417" cy="1612900"/>
          </a:xfrm>
          <a:solidFill>
            <a:schemeClr val="accent2"/>
          </a:solidFill>
        </p:spPr>
        <p:txBody>
          <a:bodyPr lIns="576000" rIns="36000" bIns="36000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70467" y="5543550"/>
            <a:ext cx="6218767" cy="647700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36000" anchor="ctr"/>
          <a:lstStyle>
            <a:lvl1pPr marL="0" indent="0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37056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FAE6BB99-C84E-4436-9978-2536601A3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941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FF146D3C-7B41-48E5-A571-4F1861EF5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46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018" y="1736725"/>
            <a:ext cx="4754033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3252" y="1736725"/>
            <a:ext cx="4754033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D30F50D8-A552-4005-9322-1C9304784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76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8BCB17E3-ED4D-458A-952C-F30454820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6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C5EFD-ED79-4BA7-8897-D9A0559F8B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1982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189"/>
            <a:ext cx="11353046" cy="930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0F15FFE2-B53F-42FE-BE45-3D86E61AC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871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2108C433-831A-4B26-A09A-00ABEA6A8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367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3D1B04D1-F926-47BD-9FFE-EE0F49A34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49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76E96609-3BA1-4EAA-BE8F-B875B4A57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096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4CA571ED-6C17-465B-B369-175703C1F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09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9552" y="230189"/>
            <a:ext cx="2609849" cy="62563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230189"/>
            <a:ext cx="7626351" cy="62563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DC80293E-77F2-43B5-B997-7EF216B37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488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189"/>
            <a:ext cx="10439400" cy="930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26017" y="1736725"/>
            <a:ext cx="9711267" cy="4749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pPr>
              <a:defRPr/>
            </a:pPr>
            <a:fld id="{5B82DCF1-1A8C-4584-B626-33D1D9F5F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592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4246563"/>
            <a:ext cx="9260417" cy="1617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GB" altLang="en-US" sz="1000">
              <a:solidFill>
                <a:srgbClr val="0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0518" y="195263"/>
            <a:ext cx="178223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8351" y="5532438"/>
            <a:ext cx="6199716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GB" altLang="en-US" sz="1000">
              <a:solidFill>
                <a:srgbClr val="000000"/>
              </a:solidFill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" y="4251325"/>
            <a:ext cx="9260417" cy="1612900"/>
          </a:xfrm>
          <a:solidFill>
            <a:schemeClr val="accent2"/>
          </a:solidFill>
        </p:spPr>
        <p:txBody>
          <a:bodyPr lIns="576000" rIns="36000" bIns="36000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70467" y="5543550"/>
            <a:ext cx="6218767" cy="647700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36000" anchor="ctr"/>
          <a:lstStyle>
            <a:lvl1pPr marL="0" indent="0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47239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F6BB5EFC-4AE3-41CA-B2A4-0362EB0D6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12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AFC785D4-96DB-4A0C-8DB0-2EA36CBDC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3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1BE8E-A28E-4C20-B0A0-A7546D0D2A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0721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018" y="1736725"/>
            <a:ext cx="4754033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3252" y="1736725"/>
            <a:ext cx="4754033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D9225302-1FA9-4327-A6D4-26A040285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408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D88F78D7-7EF7-4B63-A9C4-DD9B0B2E9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229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A06C1F3F-E769-42F9-92F6-90E429396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983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AEF8D64F-1C2D-4898-819D-16E09B42F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814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16A1D366-5742-49E0-AD31-7C146B340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820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A472E5DB-0976-4F10-BD37-8EB74B021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91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A5A87429-D1EA-4F15-A151-D91178A02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647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9552" y="230189"/>
            <a:ext cx="2609849" cy="62563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230189"/>
            <a:ext cx="7626351" cy="62563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5D3CDDF0-A09A-4F0B-BCC7-8E70A9E2F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025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189"/>
            <a:ext cx="10439400" cy="930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26017" y="1736725"/>
            <a:ext cx="9711267" cy="4749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B05E9483-9253-47CC-8CDA-4A2397DB1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245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230189"/>
            <a:ext cx="10439400" cy="930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26018" y="1736725"/>
            <a:ext cx="4754033" cy="229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683252" y="1736725"/>
            <a:ext cx="4754033" cy="229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26018" y="4187825"/>
            <a:ext cx="4754033" cy="229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3252" y="4187825"/>
            <a:ext cx="4754033" cy="229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7AF35ECB-8721-44D1-AF80-7C2C1A833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FFB3A-C655-4F62-80A3-8A5D7B12C2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9722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189"/>
            <a:ext cx="10439400" cy="930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26017" y="1736725"/>
            <a:ext cx="9711267" cy="4749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CEC80A51-A89D-47AF-9895-85259C246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736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417" y="2565400"/>
            <a:ext cx="672041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1268760"/>
            <a:ext cx="8544949" cy="1224136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99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2636911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1818"/>
            <a:ext cx="2351584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7808" y="6491815"/>
            <a:ext cx="38608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56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39351" y="1028733"/>
            <a:ext cx="10835051" cy="105535"/>
            <a:chOff x="251520" y="1059582"/>
            <a:chExt cx="8208912" cy="0"/>
          </a:xfrm>
        </p:grpSpPr>
        <p:cxnSp>
          <p:nvCxnSpPr>
            <p:cNvPr id="5" name="Straight Connector 4"/>
            <p:cNvCxnSpPr/>
            <p:nvPr userDrawn="1"/>
          </p:nvCxnSpPr>
          <p:spPr>
            <a:xfrm>
              <a:off x="251520" y="1059582"/>
              <a:ext cx="5040282" cy="0"/>
            </a:xfrm>
            <a:prstGeom prst="lin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>
              <a:off x="5291802" y="1059582"/>
              <a:ext cx="1584315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6876117" y="1059582"/>
              <a:ext cx="158431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8603" y="199000"/>
            <a:ext cx="626533" cy="82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0" y="1316766"/>
            <a:ext cx="11710429" cy="5175049"/>
          </a:xfrm>
        </p:spPr>
        <p:txBody>
          <a:bodyPr/>
          <a:lstStyle>
            <a:lvl1pPr>
              <a:buClr>
                <a:srgbClr val="92D050"/>
              </a:buClr>
              <a:defRPr sz="3200">
                <a:latin typeface="Univers for BP" panose="020B0603020202020204" pitchFamily="34" charset="0"/>
              </a:defRPr>
            </a:lvl1pPr>
            <a:lvl2pPr marL="990575" indent="-380990">
              <a:buClr>
                <a:srgbClr val="92D050"/>
              </a:buClr>
              <a:buFont typeface="Arial" panose="020B0604020202020204" pitchFamily="34" charset="0"/>
              <a:buChar char="•"/>
              <a:defRPr sz="2667">
                <a:latin typeface="Univers for BP" panose="020B0603020202020204" pitchFamily="34" charset="0"/>
              </a:defRPr>
            </a:lvl2pPr>
            <a:lvl3pPr>
              <a:buClr>
                <a:srgbClr val="92D050"/>
              </a:buClr>
              <a:defRPr sz="2400">
                <a:latin typeface="Univers for BP" panose="020B0603020202020204" pitchFamily="34" charset="0"/>
              </a:defRPr>
            </a:lvl3pPr>
            <a:lvl4pPr marL="2133547" indent="-304792">
              <a:buClr>
                <a:srgbClr val="92D050"/>
              </a:buClr>
              <a:buFont typeface="Arial" panose="020B0604020202020204" pitchFamily="34" charset="0"/>
              <a:buChar char="•"/>
              <a:defRPr sz="2133">
                <a:latin typeface="Univers for BP" panose="020B0603020202020204" pitchFamily="34" charset="0"/>
              </a:defRPr>
            </a:lvl4pPr>
            <a:lvl5pPr marL="2743131" indent="-304792">
              <a:buClr>
                <a:srgbClr val="92D050"/>
              </a:buClr>
              <a:buFont typeface="Arial" panose="020B0604020202020204" pitchFamily="34" charset="0"/>
              <a:buChar char="•"/>
              <a:defRPr sz="1867">
                <a:latin typeface="Univers for BP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39349" y="68627"/>
            <a:ext cx="10835051" cy="96010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Univers for BP Light" panose="020B0403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nivers for BP Light" panose="020B04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nivers for BP Light" panose="020B0403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796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6">
            <a:extLst>
              <a:ext uri="{FF2B5EF4-FFF2-40B4-BE49-F238E27FC236}">
                <a16:creationId xmlns:a16="http://schemas.microsoft.com/office/drawing/2014/main" id="{B8CBA327-E653-4FE1-B86B-E93B36E7E3E6}"/>
              </a:ext>
            </a:extLst>
          </p:cNvPr>
          <p:cNvGrpSpPr>
            <a:grpSpLocks/>
          </p:cNvGrpSpPr>
          <p:nvPr/>
        </p:nvGrpSpPr>
        <p:grpSpPr bwMode="auto">
          <a:xfrm>
            <a:off x="239351" y="1028733"/>
            <a:ext cx="10835051" cy="105535"/>
            <a:chOff x="251520" y="1059582"/>
            <a:chExt cx="8208912" cy="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471A4FD-C505-477F-AA13-BE8318CCA3B1}"/>
                </a:ext>
              </a:extLst>
            </p:cNvPr>
            <p:cNvCxnSpPr/>
            <p:nvPr userDrawn="1"/>
          </p:nvCxnSpPr>
          <p:spPr>
            <a:xfrm>
              <a:off x="251520" y="1059582"/>
              <a:ext cx="5040282" cy="0"/>
            </a:xfrm>
            <a:prstGeom prst="lin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7E0EB23-9721-409F-BF14-5DDDEAE77171}"/>
                </a:ext>
              </a:extLst>
            </p:cNvPr>
            <p:cNvCxnSpPr/>
            <p:nvPr userDrawn="1"/>
          </p:nvCxnSpPr>
          <p:spPr>
            <a:xfrm>
              <a:off x="5291802" y="1059582"/>
              <a:ext cx="1584315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2D337B5-9EE9-4AFF-B5E5-8FD7472F54D0}"/>
                </a:ext>
              </a:extLst>
            </p:cNvPr>
            <p:cNvCxnSpPr/>
            <p:nvPr userDrawn="1"/>
          </p:nvCxnSpPr>
          <p:spPr>
            <a:xfrm>
              <a:off x="6876117" y="1059582"/>
              <a:ext cx="158431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349" y="1316767"/>
            <a:ext cx="5760640" cy="5175048"/>
          </a:xfrm>
        </p:spPr>
        <p:txBody>
          <a:bodyPr/>
          <a:lstStyle>
            <a:lvl1pPr marL="457189" indent="-457189">
              <a:buClr>
                <a:srgbClr val="99CC00"/>
              </a:buClr>
              <a:buFont typeface="Arial" panose="020B0604020202020204" pitchFamily="34" charset="0"/>
              <a:buChar char="•"/>
              <a:defRPr sz="3200"/>
            </a:lvl1pPr>
            <a:lvl2pPr marL="990575" indent="-380990">
              <a:buClr>
                <a:srgbClr val="99CC00"/>
              </a:buClr>
              <a:buFont typeface="Arial" panose="020B0604020202020204" pitchFamily="34" charset="0"/>
              <a:buChar char="•"/>
              <a:defRPr sz="2667"/>
            </a:lvl2pPr>
            <a:lvl3pPr marL="1523962" indent="-304792">
              <a:buClr>
                <a:srgbClr val="99CC00"/>
              </a:buClr>
              <a:buFont typeface="Arial" panose="020B0604020202020204" pitchFamily="34" charset="0"/>
              <a:buChar char="•"/>
              <a:defRPr sz="2400"/>
            </a:lvl3pPr>
            <a:lvl4pPr marL="2133547" indent="-304792">
              <a:buClr>
                <a:srgbClr val="99CC00"/>
              </a:buClr>
              <a:buFont typeface="Arial" panose="020B0604020202020204" pitchFamily="34" charset="0"/>
              <a:buChar char="•"/>
              <a:defRPr sz="2133"/>
            </a:lvl4pPr>
            <a:lvl5pPr marL="2743131" indent="-304792">
              <a:buClr>
                <a:srgbClr val="99CC00"/>
              </a:buClr>
              <a:buFont typeface="Arial" panose="020B0604020202020204" pitchFamily="34" charset="0"/>
              <a:buChar char="•"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021" y="1316767"/>
            <a:ext cx="5672832" cy="5175048"/>
          </a:xfrm>
        </p:spPr>
        <p:txBody>
          <a:bodyPr/>
          <a:lstStyle>
            <a:lvl1pPr marL="457189" indent="-457189">
              <a:buClr>
                <a:srgbClr val="99CC00"/>
              </a:buClr>
              <a:buFont typeface="Arial" panose="020B0604020202020204" pitchFamily="34" charset="0"/>
              <a:buChar char="•"/>
              <a:defRPr sz="3200"/>
            </a:lvl1pPr>
            <a:lvl2pPr marL="990575" indent="-380990">
              <a:buClr>
                <a:srgbClr val="99CC00"/>
              </a:buClr>
              <a:buFont typeface="Arial" panose="020B0604020202020204" pitchFamily="34" charset="0"/>
              <a:buChar char="•"/>
              <a:defRPr sz="2667"/>
            </a:lvl2pPr>
            <a:lvl3pPr marL="1523962" indent="-304792">
              <a:buClr>
                <a:srgbClr val="99CC00"/>
              </a:buClr>
              <a:buFont typeface="Arial" panose="020B0604020202020204" pitchFamily="34" charset="0"/>
              <a:buChar char="•"/>
              <a:defRPr sz="2400"/>
            </a:lvl3pPr>
            <a:lvl4pPr marL="2133547" indent="-304792">
              <a:buClr>
                <a:srgbClr val="99CC00"/>
              </a:buClr>
              <a:buFont typeface="Arial" panose="020B0604020202020204" pitchFamily="34" charset="0"/>
              <a:buChar char="•"/>
              <a:defRPr sz="2133"/>
            </a:lvl4pPr>
            <a:lvl5pPr marL="2743131" indent="-304792">
              <a:buClr>
                <a:srgbClr val="99CC00"/>
              </a:buClr>
              <a:buFont typeface="Arial" panose="020B0604020202020204" pitchFamily="34" charset="0"/>
              <a:buChar char="•"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EC2A43CA-CE54-48E4-AA6D-9E04C5BDCC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8603" y="199000"/>
            <a:ext cx="626533" cy="82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5290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6">
            <a:extLst>
              <a:ext uri="{FF2B5EF4-FFF2-40B4-BE49-F238E27FC236}">
                <a16:creationId xmlns:a16="http://schemas.microsoft.com/office/drawing/2014/main" id="{B3965B97-5A0A-4458-B965-589D59443BC4}"/>
              </a:ext>
            </a:extLst>
          </p:cNvPr>
          <p:cNvGrpSpPr>
            <a:grpSpLocks/>
          </p:cNvGrpSpPr>
          <p:nvPr/>
        </p:nvGrpSpPr>
        <p:grpSpPr bwMode="auto">
          <a:xfrm>
            <a:off x="239351" y="1028733"/>
            <a:ext cx="10835051" cy="105535"/>
            <a:chOff x="251520" y="1059582"/>
            <a:chExt cx="8208912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327B719-38A8-4B85-8C0B-A958148C924E}"/>
                </a:ext>
              </a:extLst>
            </p:cNvPr>
            <p:cNvCxnSpPr/>
            <p:nvPr userDrawn="1"/>
          </p:nvCxnSpPr>
          <p:spPr>
            <a:xfrm>
              <a:off x="251520" y="1059582"/>
              <a:ext cx="5040282" cy="0"/>
            </a:xfrm>
            <a:prstGeom prst="lin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9EE56DA-CA1E-487D-B3E4-805CD14CD2D0}"/>
                </a:ext>
              </a:extLst>
            </p:cNvPr>
            <p:cNvCxnSpPr/>
            <p:nvPr userDrawn="1"/>
          </p:nvCxnSpPr>
          <p:spPr>
            <a:xfrm>
              <a:off x="5291802" y="1059582"/>
              <a:ext cx="1584315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FDFFCB3-9CDD-4494-A395-F85406DFFC06}"/>
                </a:ext>
              </a:extLst>
            </p:cNvPr>
            <p:cNvCxnSpPr/>
            <p:nvPr userDrawn="1"/>
          </p:nvCxnSpPr>
          <p:spPr>
            <a:xfrm>
              <a:off x="6876117" y="1059582"/>
              <a:ext cx="158431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99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D2758AB9-7340-4D0D-AF26-C6ED48B6CD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8603" y="199000"/>
            <a:ext cx="626533" cy="82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4974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267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34434" y="1411817"/>
            <a:ext cx="10945284" cy="0"/>
            <a:chOff x="251520" y="1059582"/>
            <a:chExt cx="8208912" cy="0"/>
          </a:xfrm>
        </p:grpSpPr>
        <p:cxnSp>
          <p:nvCxnSpPr>
            <p:cNvPr id="5" name="Straight Connector 4"/>
            <p:cNvCxnSpPr/>
            <p:nvPr userDrawn="1"/>
          </p:nvCxnSpPr>
          <p:spPr>
            <a:xfrm>
              <a:off x="251520" y="1059582"/>
              <a:ext cx="5040282" cy="0"/>
            </a:xfrm>
            <a:prstGeom prst="lin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>
              <a:off x="5291802" y="1059582"/>
              <a:ext cx="1584315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6876117" y="1059582"/>
              <a:ext cx="158431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6667" y="302684"/>
            <a:ext cx="626533" cy="82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639341"/>
            <a:ext cx="10972800" cy="4525963"/>
          </a:xfrm>
        </p:spPr>
        <p:txBody>
          <a:bodyPr/>
          <a:lstStyle>
            <a:lvl1pPr>
              <a:buClr>
                <a:srgbClr val="92D050"/>
              </a:buClr>
              <a:defRPr sz="3200">
                <a:latin typeface="Univers 45 Light" pitchFamily="2" charset="0"/>
              </a:defRPr>
            </a:lvl1pPr>
            <a:lvl2pPr marL="990575" indent="-380990">
              <a:buClr>
                <a:srgbClr val="92D050"/>
              </a:buClr>
              <a:buFont typeface="Arial" panose="020B0604020202020204" pitchFamily="34" charset="0"/>
              <a:buChar char="•"/>
              <a:defRPr sz="2933">
                <a:latin typeface="Univers 45 Light" pitchFamily="2" charset="0"/>
              </a:defRPr>
            </a:lvl2pPr>
            <a:lvl3pPr>
              <a:buClr>
                <a:srgbClr val="92D050"/>
              </a:buClr>
              <a:defRPr sz="2667">
                <a:latin typeface="Univers 45 Light" pitchFamily="2" charset="0"/>
              </a:defRPr>
            </a:lvl3pPr>
            <a:lvl4pPr marL="2133547" indent="-304792">
              <a:buClr>
                <a:srgbClr val="92D050"/>
              </a:buClr>
              <a:buFont typeface="Arial" panose="020B0604020202020204" pitchFamily="34" charset="0"/>
              <a:buChar char="•"/>
              <a:defRPr sz="2400">
                <a:latin typeface="Univers 45 Light" pitchFamily="2" charset="0"/>
              </a:defRPr>
            </a:lvl4pPr>
            <a:lvl5pPr marL="2743131" indent="-304792">
              <a:buClr>
                <a:srgbClr val="92D050"/>
              </a:buClr>
              <a:buFont typeface="Arial" panose="020B0604020202020204" pitchFamily="34" charset="0"/>
              <a:buChar char="•"/>
              <a:defRPr sz="2133">
                <a:latin typeface="Univers 45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109728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nivers 45 Light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nivers 45 Light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491818"/>
            <a:ext cx="1117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B4687-3F11-4873-BCC5-6937BD08EA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006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189"/>
            <a:ext cx="10439400" cy="930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26017" y="1736725"/>
            <a:ext cx="9711267" cy="4749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B4687-3F11-4873-BCC5-6937BD08EA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28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512"/>
            <a:ext cx="10363200" cy="14718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835"/>
            <a:ext cx="8534400" cy="1750979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603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64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BA5A9-A3CE-4F2D-82DD-018499080D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608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9846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3186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09799" y="6626353"/>
            <a:ext cx="13589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8F0FE34-C5C3-4692-A413-5E6347C0ED52}" type="datetime3">
              <a:rPr lang="en-US" sz="1867" b="1" smtClean="0">
                <a:solidFill>
                  <a:srgbClr val="999999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28 April 2022</a:t>
            </a:fld>
            <a:endParaRPr lang="en-GB" sz="1867" b="1" dirty="0">
              <a:solidFill>
                <a:srgbClr val="99999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753851" y="6547123"/>
            <a:ext cx="463549" cy="476251"/>
          </a:xfrm>
          <a:prstGeom prst="rect">
            <a:avLst/>
          </a:prstGeom>
        </p:spPr>
        <p:txBody>
          <a:bodyPr vert="horz" wrap="none" lIns="107287" tIns="53643" rIns="107287" bIns="53643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BBECAA-92CB-422A-BCD1-08B1B4428233}" type="slidenum">
              <a:rPr lang="en-GB" b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960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88" y="376711"/>
            <a:ext cx="9711267" cy="61482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2933" b="0" kern="0" dirty="0" smtClean="0">
                <a:solidFill>
                  <a:srgbClr val="007833"/>
                </a:solidFill>
                <a:latin typeface="Univers 55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3" descr="T:\Investor Relations\TEAM\Graphics\2. Brand &amp; Logos\BP brand &amp; logos\Primary\Full colour\Office\Print\BPP_Rlbg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7637" y="310655"/>
            <a:ext cx="576000" cy="76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2230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1388" y="376711"/>
            <a:ext cx="9711267" cy="61482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2933" b="0" kern="0" dirty="0" smtClean="0">
                <a:solidFill>
                  <a:srgbClr val="007833"/>
                </a:solidFill>
                <a:latin typeface="Univers 55" panose="020000000000000000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03698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4221088"/>
            <a:ext cx="9264352" cy="15841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120000" tIns="62400" rIns="120000" bIns="62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idx="4294967295"/>
          </p:nvPr>
        </p:nvSpPr>
        <p:spPr>
          <a:xfrm>
            <a:off x="4" y="4221090"/>
            <a:ext cx="9260417" cy="16129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Univers Next W1G for BP Ligh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456373" y="4221088"/>
            <a:ext cx="1728192" cy="1584176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120000" tIns="62400" rIns="120000" bIns="62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376587" y="4221088"/>
            <a:ext cx="576064" cy="15841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120000" tIns="62400" rIns="120000" bIns="62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392" y="5301208"/>
            <a:ext cx="806489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dirty="0">
                <a:solidFill>
                  <a:schemeClr val="bg1"/>
                </a:solidFill>
                <a:latin typeface="Univers Next W1G for BP Light" pitchFamily="34" charset="0"/>
              </a:rPr>
              <a:t>Presenter Name / Date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7891" y="260351"/>
            <a:ext cx="1921364" cy="239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5089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018" y="1412776"/>
            <a:ext cx="9882484" cy="4749800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1800"/>
              </a:spcBef>
              <a:defRPr/>
            </a:lvl2pPr>
            <a:lvl3pPr>
              <a:spcBef>
                <a:spcPts val="1800"/>
              </a:spcBef>
              <a:defRPr/>
            </a:lvl3pPr>
            <a:lvl4pPr>
              <a:spcBef>
                <a:spcPts val="1800"/>
              </a:spcBef>
              <a:defRPr/>
            </a:lvl4pPr>
            <a:lvl5pPr>
              <a:spcBef>
                <a:spcPts val="18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6D8C9-9E5B-44C2-9A2C-3451F54D1073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B891C-8696-497A-B539-5CA22B40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542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021" y="1412776"/>
            <a:ext cx="4754033" cy="4749800"/>
          </a:xfrm>
        </p:spPr>
        <p:txBody>
          <a:bodyPr/>
          <a:lstStyle>
            <a:lvl1pPr>
              <a:spcBef>
                <a:spcPts val="1067"/>
              </a:spcBef>
              <a:defRPr sz="2133"/>
            </a:lvl1pPr>
            <a:lvl2pPr>
              <a:spcBef>
                <a:spcPts val="1067"/>
              </a:spcBef>
              <a:defRPr sz="2133"/>
            </a:lvl2pPr>
            <a:lvl3pPr>
              <a:spcBef>
                <a:spcPts val="1067"/>
              </a:spcBef>
              <a:defRPr sz="2133"/>
            </a:lvl3pPr>
            <a:lvl4pPr>
              <a:spcBef>
                <a:spcPts val="1067"/>
              </a:spcBef>
              <a:defRPr sz="2133"/>
            </a:lvl4pPr>
            <a:lvl5pPr>
              <a:spcBef>
                <a:spcPts val="1067"/>
              </a:spcBef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470" y="1412776"/>
            <a:ext cx="4754033" cy="4749800"/>
          </a:xfrm>
        </p:spPr>
        <p:txBody>
          <a:bodyPr/>
          <a:lstStyle>
            <a:lvl1pPr>
              <a:spcBef>
                <a:spcPts val="1067"/>
              </a:spcBef>
              <a:defRPr sz="2133"/>
            </a:lvl1pPr>
            <a:lvl2pPr>
              <a:spcBef>
                <a:spcPts val="1067"/>
              </a:spcBef>
              <a:defRPr sz="2133"/>
            </a:lvl2pPr>
            <a:lvl3pPr>
              <a:spcBef>
                <a:spcPts val="1067"/>
              </a:spcBef>
              <a:defRPr sz="2133"/>
            </a:lvl3pPr>
            <a:lvl4pPr>
              <a:spcBef>
                <a:spcPts val="1067"/>
              </a:spcBef>
              <a:defRPr sz="2133"/>
            </a:lvl4pPr>
            <a:lvl5pPr>
              <a:spcBef>
                <a:spcPts val="1067"/>
              </a:spcBef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6D8C9-9E5B-44C2-9A2C-3451F54D1073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B891C-8696-497A-B539-5CA22B40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16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189"/>
            <a:ext cx="10608501" cy="930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19670" y="1508788"/>
            <a:ext cx="9888833" cy="4800533"/>
          </a:xfrm>
        </p:spPr>
        <p:txBody>
          <a:bodyPr/>
          <a:lstStyle>
            <a:lvl1pPr>
              <a:defRPr sz="2133"/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6D8C9-9E5B-44C2-9A2C-3451F54D1073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B891C-8696-497A-B539-5CA22B40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84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189"/>
            <a:ext cx="10608501" cy="930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726021" y="1412776"/>
            <a:ext cx="4754033" cy="4749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4470" y="1412776"/>
            <a:ext cx="4754033" cy="474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6D8C9-9E5B-44C2-9A2C-3451F54D1073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B891C-8696-497A-B539-5CA22B40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909D3-9989-4BC1-A2E4-F90A7C582F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6536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30189"/>
            <a:ext cx="10623455" cy="930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26018" y="1412776"/>
            <a:ext cx="9882484" cy="4896544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6D8C9-9E5B-44C2-9A2C-3451F54D1073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B891C-8696-497A-B539-5CA22B40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7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269C5-2F82-4B8C-8B09-9E799ED6A0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92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72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71.xml"/><Relationship Id="rId9" Type="http://schemas.openxmlformats.org/officeDocument/2006/relationships/tags" Target="../tags/tag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7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B4CDE4-33EC-4C63-975F-B2DD435609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2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" y="231775"/>
            <a:ext cx="11452633" cy="928688"/>
          </a:xfrm>
          <a:prstGeom prst="rect">
            <a:avLst/>
          </a:prstGeom>
          <a:solidFill>
            <a:srgbClr val="8CB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altLang="en-US" sz="1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-407407" y="231775"/>
            <a:ext cx="11635317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CBE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6017" y="1736725"/>
            <a:ext cx="9711267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20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90517" y="6626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20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44733" y="6626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20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72600" y="6626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6B4687-3F11-4873-BCC5-6937BD08E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0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9pPr>
    </p:titleStyle>
    <p:bodyStyle>
      <a:lvl1pPr marL="274638" indent="-274638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Univers 45 Light" pitchFamily="2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9275" indent="-2730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2pPr>
      <a:lvl3pPr marL="808038" indent="-257175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3pPr>
      <a:lvl4pPr marL="1082675" indent="-2730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4pPr>
      <a:lvl5pPr marL="1355725" indent="-271463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5pPr>
      <a:lvl6pPr marL="1812925" indent="-271463" algn="l" rtl="0" fontAlgn="base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6pPr>
      <a:lvl7pPr marL="2270125" indent="-271463" algn="l" rtl="0" fontAlgn="base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7pPr>
      <a:lvl8pPr marL="2727325" indent="-271463" algn="l" rtl="0" fontAlgn="base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8pPr>
      <a:lvl9pPr marL="3184525" indent="-271463" algn="l" rtl="0" fontAlgn="base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231775"/>
            <a:ext cx="10445751" cy="928688"/>
          </a:xfrm>
          <a:prstGeom prst="rect">
            <a:avLst/>
          </a:prstGeom>
          <a:solidFill>
            <a:srgbClr val="8CB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28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30189"/>
            <a:ext cx="104394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CBE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6017" y="1736725"/>
            <a:ext cx="9711267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90517" y="6626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44733" y="6626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72600" y="6626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44CCA9F-4B07-40CD-BA4D-378F870F4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7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9pPr>
    </p:titleStyle>
    <p:bodyStyle>
      <a:lvl1pPr marL="274638" indent="-274638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Univers 45 Light" pitchFamily="2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9275" indent="-2730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2pPr>
      <a:lvl3pPr marL="808038" indent="-257175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3pPr>
      <a:lvl4pPr marL="1082675" indent="-2730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4pPr>
      <a:lvl5pPr marL="1355725" indent="-271463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5pPr>
      <a:lvl6pPr marL="1812925" indent="-271463" algn="l" rtl="0" fontAlgn="base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6pPr>
      <a:lvl7pPr marL="2270125" indent="-271463" algn="l" rtl="0" fontAlgn="base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7pPr>
      <a:lvl8pPr marL="2727325" indent="-271463" algn="l" rtl="0" fontAlgn="base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8pPr>
      <a:lvl9pPr marL="3184525" indent="-271463" algn="l" rtl="0" fontAlgn="base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" y="231775"/>
            <a:ext cx="10445751" cy="928688"/>
          </a:xfrm>
          <a:prstGeom prst="rect">
            <a:avLst/>
          </a:prstGeom>
          <a:solidFill>
            <a:srgbClr val="8CB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30189"/>
            <a:ext cx="104394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CBE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6017" y="1736725"/>
            <a:ext cx="9711267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90517" y="6626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rgbClr val="0066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44733" y="6626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rgbClr val="0066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72600" y="6626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rgbClr val="006600"/>
                </a:solidFill>
                <a:latin typeface="+mn-lt"/>
              </a:defRPr>
            </a:lvl1pPr>
          </a:lstStyle>
          <a:p>
            <a:pPr>
              <a:defRPr/>
            </a:pPr>
            <a:fld id="{7FB3DF7D-AD44-41B1-8F44-35B64BAE8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2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9pPr>
    </p:titleStyle>
    <p:bodyStyle>
      <a:lvl1pPr marL="274638" indent="-274638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Univers 45 Light" pitchFamily="2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9275" indent="-2730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2pPr>
      <a:lvl3pPr marL="808038" indent="-257175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3pPr>
      <a:lvl4pPr marL="1082675" indent="-2730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4pPr>
      <a:lvl5pPr marL="1355725" indent="-271463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5pPr>
      <a:lvl6pPr marL="1812925" indent="-271463" algn="l" rtl="0" fontAlgn="base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6pPr>
      <a:lvl7pPr marL="2270125" indent="-271463" algn="l" rtl="0" fontAlgn="base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7pPr>
      <a:lvl8pPr marL="2727325" indent="-271463" algn="l" rtl="0" fontAlgn="base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8pPr>
      <a:lvl9pPr marL="3184525" indent="-271463" algn="l" rtl="0" fontAlgn="base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" y="231775"/>
            <a:ext cx="10445751" cy="928688"/>
          </a:xfrm>
          <a:prstGeom prst="rect">
            <a:avLst/>
          </a:prstGeom>
          <a:solidFill>
            <a:srgbClr val="8CB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GB" altLang="en-US" sz="10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230189"/>
            <a:ext cx="104394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CBE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6017" y="1736725"/>
            <a:ext cx="9711267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20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90517" y="6626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rgbClr val="0066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20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44733" y="6626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rgbClr val="0066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20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72600" y="6626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rgbClr val="0066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FB61C9-6C4C-4548-9753-A4C2C6D13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Univers 45 Light" pitchFamily="2" charset="0"/>
          <a:cs typeface="Arial" charset="0"/>
        </a:defRPr>
      </a:lvl9pPr>
    </p:titleStyle>
    <p:bodyStyle>
      <a:lvl1pPr marL="274638" indent="-274638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Univers 45 Light" pitchFamily="2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9275" indent="-2730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2pPr>
      <a:lvl3pPr marL="808038" indent="-257175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3pPr>
      <a:lvl4pPr marL="1082675" indent="-2730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4pPr>
      <a:lvl5pPr marL="1355725" indent="-271463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5pPr>
      <a:lvl6pPr marL="1812925" indent="-271463" algn="l" rtl="0" fontAlgn="base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6pPr>
      <a:lvl7pPr marL="2270125" indent="-271463" algn="l" rtl="0" fontAlgn="base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7pPr>
      <a:lvl8pPr marL="2727325" indent="-271463" algn="l" rtl="0" fontAlgn="base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8pPr>
      <a:lvl9pPr marL="3184525" indent="-271463" algn="l" rtl="0" fontAlgn="base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39349" y="68628"/>
            <a:ext cx="10835051" cy="96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9350" y="1316766"/>
            <a:ext cx="11713301" cy="517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1817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effectLst/>
                <a:latin typeface="Univers for BP Light" panose="020B0403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83765" y="6491815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effectLst/>
                <a:latin typeface="Univers for BP Light" panose="020B0403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17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9900"/>
          </a:solidFill>
          <a:effectLst/>
          <a:latin typeface="Univers for BP Light" panose="020B0403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9900"/>
          </a:solidFill>
          <a:latin typeface="Univers 45 Light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9900"/>
          </a:solidFill>
          <a:latin typeface="Univers 45 Light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9900"/>
          </a:solidFill>
          <a:latin typeface="Univers 45 Light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9900"/>
          </a:solidFill>
          <a:latin typeface="Univers 45 Light" pitchFamily="2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9900"/>
          </a:solidFill>
          <a:latin typeface="Univers 45 Light" pitchFamily="2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9900"/>
          </a:solidFill>
          <a:latin typeface="Univers 45 Light" pitchFamily="2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9900"/>
          </a:solidFill>
          <a:latin typeface="Univers 45 Light" pitchFamily="2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9900"/>
          </a:solidFill>
          <a:latin typeface="Univers 45 Light" pitchFamily="2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effectLst/>
          <a:latin typeface="Univers for BP" panose="020B0603020202020204" pitchFamily="34" charset="0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Font typeface="Arial" panose="020B0604020202020204" pitchFamily="34" charset="0"/>
        <a:buChar char="•"/>
        <a:defRPr sz="2667" kern="1200">
          <a:solidFill>
            <a:schemeClr val="tx1"/>
          </a:solidFill>
          <a:effectLst/>
          <a:latin typeface="Univers for BP" panose="020B0603020202020204" pitchFamily="34" charset="0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Univers for BP" panose="020B0603020202020204" pitchFamily="34" charset="0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effectLst/>
          <a:latin typeface="Univers for BP" panose="020B0603020202020204" pitchFamily="34" charset="0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rgbClr val="99CC00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effectLst/>
          <a:latin typeface="Univers for BP" panose="020B0603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260276597"/>
              </p:ext>
            </p:extLst>
          </p:nvPr>
        </p:nvGraphicFramePr>
        <p:xfrm>
          <a:off x="2122" y="2371"/>
          <a:ext cx="2116" cy="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22" y="2371"/>
                        <a:ext cx="2116" cy="2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141"/>
            <a:ext cx="10439400" cy="119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6017" y="1417044"/>
            <a:ext cx="9711267" cy="474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24" b="8778"/>
          <a:stretch>
            <a:fillRect/>
          </a:stretch>
        </p:blipFill>
        <p:spPr bwMode="auto">
          <a:xfrm>
            <a:off x="11159067" y="1"/>
            <a:ext cx="1032933" cy="106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3"/>
          <p:cNvSpPr txBox="1">
            <a:spLocks noGrp="1"/>
          </p:cNvSpPr>
          <p:nvPr/>
        </p:nvSpPr>
        <p:spPr bwMode="auto">
          <a:xfrm>
            <a:off x="11753851" y="6551624"/>
            <a:ext cx="463549" cy="306633"/>
          </a:xfrm>
          <a:prstGeom prst="rect">
            <a:avLst/>
          </a:prstGeom>
          <a:noFill/>
        </p:spPr>
        <p:txBody>
          <a:bodyPr wrap="none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65412C5-79BC-48BD-88C0-05BA9F8B3CEC}" type="slidenum">
              <a:rPr lang="en-GB" sz="1333">
                <a:solidFill>
                  <a:srgbClr val="0066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333" dirty="0">
              <a:solidFill>
                <a:srgbClr val="006600"/>
              </a:solidFill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11753851" y="6551624"/>
            <a:ext cx="463549" cy="306633"/>
          </a:xfrm>
          <a:prstGeom prst="rect">
            <a:avLst/>
          </a:prstGeom>
          <a:noFill/>
        </p:spPr>
        <p:txBody>
          <a:bodyPr wrap="none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50F8754-944E-4A6D-AF03-DC4607C05214}" type="slidenum">
              <a:rPr lang="en-GB" sz="1333">
                <a:solidFill>
                  <a:srgbClr val="0066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333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67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67">
          <a:solidFill>
            <a:schemeClr val="tx2"/>
          </a:solidFill>
          <a:latin typeface="Univers 55" pitchFamily="2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67">
          <a:solidFill>
            <a:schemeClr val="tx2"/>
          </a:solidFill>
          <a:latin typeface="Univers 55" pitchFamily="2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67">
          <a:solidFill>
            <a:schemeClr val="tx2"/>
          </a:solidFill>
          <a:latin typeface="Univers 55" pitchFamily="2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67">
          <a:solidFill>
            <a:schemeClr val="tx2"/>
          </a:solidFill>
          <a:latin typeface="Univers 55" pitchFamily="2" charset="0"/>
          <a:cs typeface="Arial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67">
          <a:solidFill>
            <a:schemeClr val="tx2"/>
          </a:solidFill>
          <a:latin typeface="Univers 55" pitchFamily="2" charset="0"/>
          <a:cs typeface="Arial" charset="0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67">
          <a:solidFill>
            <a:schemeClr val="tx2"/>
          </a:solidFill>
          <a:latin typeface="Univers 55" pitchFamily="2" charset="0"/>
          <a:cs typeface="Arial" charset="0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67">
          <a:solidFill>
            <a:schemeClr val="tx2"/>
          </a:solidFill>
          <a:latin typeface="Univers 55" pitchFamily="2" charset="0"/>
          <a:cs typeface="Arial" charset="0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67">
          <a:solidFill>
            <a:schemeClr val="tx2"/>
          </a:solidFill>
          <a:latin typeface="Univers 55" pitchFamily="2" charset="0"/>
          <a:cs typeface="Arial" charset="0"/>
        </a:defRPr>
      </a:lvl9pPr>
    </p:titleStyle>
    <p:bodyStyle>
      <a:lvl1pPr marL="457189" indent="-457189" algn="l" rtl="0" eaLnBrk="1" fontAlgn="base" hangingPunct="1">
        <a:spcBef>
          <a:spcPct val="30000"/>
        </a:spcBef>
        <a:spcAft>
          <a:spcPct val="0"/>
        </a:spcAft>
        <a:buClr>
          <a:srgbClr val="99CC00"/>
        </a:buClr>
        <a:buFont typeface="Univers 45 Light" pitchFamily="2" charset="0"/>
        <a:defRPr sz="2133" b="1">
          <a:solidFill>
            <a:schemeClr val="tx2"/>
          </a:solidFill>
          <a:latin typeface="+mn-lt"/>
          <a:ea typeface="+mn-ea"/>
          <a:cs typeface="+mn-cs"/>
        </a:defRPr>
      </a:lvl1pPr>
      <a:lvl2pPr marL="239178" indent="-237061" algn="l" rtl="0" eaLnBrk="1" fontAlgn="base" hangingPunct="1">
        <a:spcBef>
          <a:spcPct val="30000"/>
        </a:spcBef>
        <a:spcAft>
          <a:spcPct val="0"/>
        </a:spcAft>
        <a:buClr>
          <a:srgbClr val="99CC00"/>
        </a:buClr>
        <a:buChar char="•"/>
        <a:defRPr sz="2133">
          <a:solidFill>
            <a:srgbClr val="4D4D4D"/>
          </a:solidFill>
          <a:latin typeface="+mn-lt"/>
          <a:cs typeface="+mn-cs"/>
        </a:defRPr>
      </a:lvl2pPr>
      <a:lvl3pPr marL="704833" indent="-338658" algn="l" rtl="0" eaLnBrk="1" fontAlgn="base" hangingPunct="1">
        <a:spcBef>
          <a:spcPct val="30000"/>
        </a:spcBef>
        <a:spcAft>
          <a:spcPct val="0"/>
        </a:spcAft>
        <a:buClr>
          <a:srgbClr val="99CC00"/>
        </a:buClr>
        <a:buFont typeface="Arial" charset="0"/>
        <a:buChar char="−"/>
        <a:defRPr sz="2133">
          <a:solidFill>
            <a:srgbClr val="4D4D4D"/>
          </a:solidFill>
          <a:latin typeface="+mn-lt"/>
          <a:cs typeface="+mn-cs"/>
        </a:defRPr>
      </a:lvl3pPr>
      <a:lvl4pPr marL="1068891" indent="-361942" algn="l" rtl="0" eaLnBrk="1" fontAlgn="base" hangingPunct="1">
        <a:spcBef>
          <a:spcPct val="30000"/>
        </a:spcBef>
        <a:spcAft>
          <a:spcPct val="0"/>
        </a:spcAft>
        <a:buClr>
          <a:srgbClr val="99CC00"/>
        </a:buClr>
        <a:buFont typeface="Arial" charset="0"/>
        <a:buChar char="−"/>
        <a:defRPr sz="2133">
          <a:solidFill>
            <a:srgbClr val="4D4D4D"/>
          </a:solidFill>
          <a:latin typeface="+mn-lt"/>
          <a:cs typeface="+mn-cs"/>
        </a:defRPr>
      </a:lvl4pPr>
      <a:lvl5pPr marL="1432948" indent="-361942" algn="l" rtl="0" eaLnBrk="1" fontAlgn="base" hangingPunct="1">
        <a:spcBef>
          <a:spcPct val="30000"/>
        </a:spcBef>
        <a:spcAft>
          <a:spcPct val="0"/>
        </a:spcAft>
        <a:buClr>
          <a:srgbClr val="99CC00"/>
        </a:buClr>
        <a:buFont typeface="Arial" charset="0"/>
        <a:buChar char="−"/>
        <a:defRPr sz="2133">
          <a:solidFill>
            <a:srgbClr val="4D4D4D"/>
          </a:solidFill>
          <a:latin typeface="+mn-lt"/>
          <a:cs typeface="+mn-cs"/>
        </a:defRPr>
      </a:lvl5pPr>
      <a:lvl6pPr marL="2042533" indent="-361942" algn="l" rtl="0" eaLnBrk="1" fontAlgn="base" hangingPunct="1">
        <a:spcBef>
          <a:spcPct val="30000"/>
        </a:spcBef>
        <a:spcAft>
          <a:spcPct val="0"/>
        </a:spcAft>
        <a:buClr>
          <a:srgbClr val="99CC00"/>
        </a:buClr>
        <a:buFont typeface="Arial" charset="0"/>
        <a:buChar char="−"/>
        <a:defRPr sz="2133">
          <a:solidFill>
            <a:srgbClr val="4D4D4D"/>
          </a:solidFill>
          <a:latin typeface="+mn-lt"/>
          <a:cs typeface="+mn-cs"/>
        </a:defRPr>
      </a:lvl6pPr>
      <a:lvl7pPr marL="2652118" indent="-361942" algn="l" rtl="0" eaLnBrk="1" fontAlgn="base" hangingPunct="1">
        <a:spcBef>
          <a:spcPct val="30000"/>
        </a:spcBef>
        <a:spcAft>
          <a:spcPct val="0"/>
        </a:spcAft>
        <a:buClr>
          <a:srgbClr val="99CC00"/>
        </a:buClr>
        <a:buFont typeface="Arial" charset="0"/>
        <a:buChar char="−"/>
        <a:defRPr sz="2133">
          <a:solidFill>
            <a:srgbClr val="4D4D4D"/>
          </a:solidFill>
          <a:latin typeface="+mn-lt"/>
          <a:cs typeface="+mn-cs"/>
        </a:defRPr>
      </a:lvl7pPr>
      <a:lvl8pPr marL="3261702" indent="-361942" algn="l" rtl="0" eaLnBrk="1" fontAlgn="base" hangingPunct="1">
        <a:spcBef>
          <a:spcPct val="30000"/>
        </a:spcBef>
        <a:spcAft>
          <a:spcPct val="0"/>
        </a:spcAft>
        <a:buClr>
          <a:srgbClr val="99CC00"/>
        </a:buClr>
        <a:buFont typeface="Arial" charset="0"/>
        <a:buChar char="−"/>
        <a:defRPr sz="2133">
          <a:solidFill>
            <a:srgbClr val="4D4D4D"/>
          </a:solidFill>
          <a:latin typeface="+mn-lt"/>
          <a:cs typeface="+mn-cs"/>
        </a:defRPr>
      </a:lvl8pPr>
      <a:lvl9pPr marL="3871287" indent="-361942" algn="l" rtl="0" eaLnBrk="1" fontAlgn="base" hangingPunct="1">
        <a:spcBef>
          <a:spcPct val="30000"/>
        </a:spcBef>
        <a:spcAft>
          <a:spcPct val="0"/>
        </a:spcAft>
        <a:buClr>
          <a:srgbClr val="99CC00"/>
        </a:buClr>
        <a:buFont typeface="Arial" charset="0"/>
        <a:buChar char="−"/>
        <a:defRPr sz="2133">
          <a:solidFill>
            <a:srgbClr val="4D4D4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-23282" y="230189"/>
            <a:ext cx="10631785" cy="930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54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6018" y="1367500"/>
            <a:ext cx="9882484" cy="494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63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09770" y="6626227"/>
            <a:ext cx="13589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333">
                <a:solidFill>
                  <a:schemeClr val="bg1">
                    <a:lumMod val="50000"/>
                  </a:schemeClr>
                </a:solidFill>
                <a:latin typeface="Univers Next W1G for BP Light" pitchFamily="34" charset="0"/>
                <a:cs typeface="+mn-cs"/>
              </a:defRPr>
            </a:lvl1pPr>
          </a:lstStyle>
          <a:p>
            <a:fld id="{94E6D8C9-9E5B-44C2-9A2C-3451F54D1073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263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44733" y="6626227"/>
            <a:ext cx="38608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333" b="0">
                <a:solidFill>
                  <a:schemeClr val="tx1"/>
                </a:solidFill>
                <a:latin typeface="Univers Next W1G for BP Light" pitchFamily="34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263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53852" y="6626227"/>
            <a:ext cx="463549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333">
                <a:solidFill>
                  <a:schemeClr val="bg1">
                    <a:lumMod val="50000"/>
                  </a:schemeClr>
                </a:solidFill>
                <a:latin typeface="Univers Next W1G for BP Light" pitchFamily="34" charset="0"/>
                <a:cs typeface="+mn-cs"/>
              </a:defRPr>
            </a:lvl1pPr>
          </a:lstStyle>
          <a:p>
            <a:fld id="{CE7B891C-8696-497A-B539-5CA22B40ED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1124745"/>
            <a:ext cx="8400256" cy="36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120000" tIns="62400" rIns="120000" bIns="62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592277" y="1124744"/>
            <a:ext cx="2027403" cy="36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120000" tIns="62400" rIns="120000" bIns="62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800524" y="1124744"/>
            <a:ext cx="1056117" cy="39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120000" tIns="62400" rIns="120000" bIns="62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  <a:latin typeface="+mn-lt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6535" y="13684"/>
            <a:ext cx="928324" cy="115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75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Univers Next W1G for BP Light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Arial" charset="0"/>
          <a:cs typeface="Arial" charset="0"/>
        </a:defRPr>
      </a:lvl5pPr>
      <a:lvl6pPr marL="6095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Univers 45 Light" pitchFamily="2" charset="0"/>
          <a:cs typeface="Arial" charset="0"/>
        </a:defRPr>
      </a:lvl6pPr>
      <a:lvl7pPr marL="12191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Univers 45 Light" pitchFamily="2" charset="0"/>
          <a:cs typeface="Arial" charset="0"/>
        </a:defRPr>
      </a:lvl7pPr>
      <a:lvl8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Univers 45 Light" pitchFamily="2" charset="0"/>
          <a:cs typeface="Arial" charset="0"/>
        </a:defRPr>
      </a:lvl8pPr>
      <a:lvl9pPr marL="24382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33">
          <a:solidFill>
            <a:schemeClr val="bg1"/>
          </a:solidFill>
          <a:latin typeface="Univers 45 Light" pitchFamily="2" charset="0"/>
          <a:cs typeface="Arial" charset="0"/>
        </a:defRPr>
      </a:lvl9pPr>
    </p:titleStyle>
    <p:bodyStyle>
      <a:lvl1pPr marL="366166" indent="-366166" algn="l" rtl="0" eaLnBrk="1" fontAlgn="base" hangingPunct="1">
        <a:spcBef>
          <a:spcPct val="50000"/>
        </a:spcBef>
        <a:spcAft>
          <a:spcPct val="0"/>
        </a:spcAft>
        <a:buClr>
          <a:srgbClr val="99CC00"/>
        </a:buClr>
        <a:buFont typeface="Univers 45 Light" pitchFamily="2" charset="0"/>
        <a:buChar char="•"/>
        <a:defRPr>
          <a:solidFill>
            <a:schemeClr val="tx1"/>
          </a:solidFill>
          <a:latin typeface="Univers Next W1G for BP Light" pitchFamily="34" charset="0"/>
          <a:ea typeface="+mn-ea"/>
          <a:cs typeface="+mn-cs"/>
        </a:defRPr>
      </a:lvl1pPr>
      <a:lvl2pPr marL="732330" indent="-364050" algn="l" rtl="0" eaLnBrk="1" fontAlgn="base" hangingPunct="1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Univers Next W1G for BP Light" pitchFamily="34" charset="0"/>
          <a:cs typeface="+mn-cs"/>
        </a:defRPr>
      </a:lvl2pPr>
      <a:lvl3pPr marL="1077330" indent="-342882" algn="l" rtl="0" eaLnBrk="1" fontAlgn="base" hangingPunct="1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Univers Next W1G for BP Light" pitchFamily="34" charset="0"/>
          <a:cs typeface="+mn-cs"/>
        </a:defRPr>
      </a:lvl3pPr>
      <a:lvl4pPr marL="1443495" indent="-364050" algn="l" rtl="0" eaLnBrk="1" fontAlgn="base" hangingPunct="1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Univers Next W1G for BP Light" pitchFamily="34" charset="0"/>
          <a:cs typeface="+mn-cs"/>
        </a:defRPr>
      </a:lvl4pPr>
      <a:lvl5pPr marL="1807543" indent="-361934" algn="l" rtl="0" eaLnBrk="1" fontAlgn="base" hangingPunct="1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Univers Next W1G for BP Light" pitchFamily="34" charset="0"/>
          <a:cs typeface="+mn-cs"/>
        </a:defRPr>
      </a:lvl5pPr>
      <a:lvl6pPr marL="2417113" indent="-361934" algn="l" rtl="0" eaLnBrk="1" fontAlgn="base" hangingPunct="1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6pPr>
      <a:lvl7pPr marL="3026683" indent="-361934" algn="l" rtl="0" eaLnBrk="1" fontAlgn="base" hangingPunct="1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7pPr>
      <a:lvl8pPr marL="3636252" indent="-361934" algn="l" rtl="0" eaLnBrk="1" fontAlgn="base" hangingPunct="1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8pPr>
      <a:lvl9pPr marL="4245821" indent="-361934" algn="l" rtl="0" eaLnBrk="1" fontAlgn="base" hangingPunct="1">
        <a:spcBef>
          <a:spcPct val="50000"/>
        </a:spcBef>
        <a:spcAft>
          <a:spcPct val="0"/>
        </a:spcAft>
        <a:buClr>
          <a:srgbClr val="99CC00"/>
        </a:buClr>
        <a:buFont typeface="Arial" charset="0"/>
        <a:buChar char="−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wm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0" y="3153618"/>
            <a:ext cx="7848600" cy="1930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GB" altLang="en-US" sz="8000" b="1" dirty="0">
                <a:solidFill>
                  <a:srgbClr val="008000"/>
                </a:solidFill>
                <a:latin typeface="Better Times for bp" panose="02000000000000000000" pitchFamily="2" charset="0"/>
                <a:cs typeface="+mn-cs"/>
              </a:rPr>
              <a:t>Business update</a:t>
            </a:r>
            <a:br>
              <a:rPr lang="en-GB" altLang="en-US" sz="7200" b="1" dirty="0">
                <a:solidFill>
                  <a:srgbClr val="008000"/>
                </a:solidFill>
                <a:latin typeface="Better Times for bp" panose="02000000000000000000" pitchFamily="2" charset="0"/>
                <a:cs typeface="+mn-cs"/>
              </a:rPr>
            </a:br>
            <a:endParaRPr lang="en-GB" altLang="en-US" sz="7200" b="1" dirty="0">
              <a:solidFill>
                <a:srgbClr val="008000"/>
              </a:solidFill>
              <a:latin typeface="Better Times for bp" panose="02000000000000000000" pitchFamily="2" charset="0"/>
              <a:cs typeface="+mn-cs"/>
            </a:endParaRPr>
          </a:p>
        </p:txBody>
      </p:sp>
      <p:pic>
        <p:nvPicPr>
          <p:cNvPr id="5120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6378" y="785813"/>
            <a:ext cx="920750" cy="1104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6" descr="bt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75" y="609601"/>
            <a:ext cx="1143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7" descr="SC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263" y="404813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1" y="609601"/>
            <a:ext cx="107791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4456" y="404813"/>
            <a:ext cx="943278" cy="117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32AEE9-45AD-4F5B-A9BB-5B8A51457434}"/>
              </a:ext>
            </a:extLst>
          </p:cNvPr>
          <p:cNvSpPr txBox="1"/>
          <p:nvPr/>
        </p:nvSpPr>
        <p:spPr>
          <a:xfrm>
            <a:off x="3047215" y="3911853"/>
            <a:ext cx="6094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altLang="en-US" sz="4400" b="1" dirty="0">
                <a:solidFill>
                  <a:srgbClr val="008000"/>
                </a:solidFill>
                <a:latin typeface="Better Times for bp" panose="02000000000000000000" pitchFamily="2" charset="0"/>
                <a:cs typeface="+mn-cs"/>
              </a:rPr>
              <a:t>1st quarter 2022 </a:t>
            </a:r>
            <a:r>
              <a:rPr lang="en-GB" altLang="en-US" sz="4400" b="1" dirty="0">
                <a:solidFill>
                  <a:srgbClr val="008000"/>
                </a:solidFill>
                <a:latin typeface="Better Times for bp" panose="02000000000000000000" pitchFamily="2" charset="0"/>
                <a:cs typeface="+mn-cs"/>
              </a:rPr>
              <a:t>results</a:t>
            </a:r>
            <a:endParaRPr lang="en-US" sz="4400" dirty="0"/>
          </a:p>
        </p:txBody>
      </p:sp>
      <p:pic>
        <p:nvPicPr>
          <p:cNvPr id="10" name="Picture 9" descr="A picture containing text, indoor, dark, leaf&#10;&#10;Description automatically generated">
            <a:extLst>
              <a:ext uri="{FF2B5EF4-FFF2-40B4-BE49-F238E27FC236}">
                <a16:creationId xmlns:a16="http://schemas.microsoft.com/office/drawing/2014/main" id="{1C0FEE00-4A73-45E8-9FBA-64421A06113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753" y="4440437"/>
            <a:ext cx="2630556" cy="9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43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940482-DE0A-4026-A630-AA56F9EA81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6175" y="4091511"/>
            <a:ext cx="3919064" cy="2772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06819-68C2-4F40-8A15-D5D343D5EA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91511"/>
            <a:ext cx="4043313" cy="2760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3B2564-8130-4CD6-AECA-C3D09CB574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4002" y="4097046"/>
            <a:ext cx="3947998" cy="2755419"/>
          </a:xfrm>
          <a:prstGeom prst="rect">
            <a:avLst/>
          </a:prstGeom>
        </p:spPr>
      </p:pic>
      <p:pic>
        <p:nvPicPr>
          <p:cNvPr id="8" name="Picture 7" descr="A large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5948DE9F-C068-4A69-9DBE-9A6A41EB4F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3760" y="0"/>
            <a:ext cx="6238240" cy="3962400"/>
          </a:xfrm>
          <a:prstGeom prst="rect">
            <a:avLst/>
          </a:prstGeom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id="{574C045F-845F-40C3-B101-DEE50BFBE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48" y="1211402"/>
            <a:ext cx="48746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spcBef>
                <a:spcPct val="50000"/>
              </a:spcBef>
              <a:buClr>
                <a:schemeClr val="accent2"/>
              </a:buClr>
              <a:buFont typeface="Univers 45 Light" pitchFamily="2" charset="0"/>
              <a:buChar char="•"/>
              <a:defRPr>
                <a:solidFill>
                  <a:schemeClr val="tx1"/>
                </a:solidFill>
                <a:latin typeface="Univers 45 Light" pitchFamily="2" charset="0"/>
                <a:cs typeface="Arial" charset="0"/>
              </a:defRPr>
            </a:lvl1pPr>
            <a:lvl2pPr marL="742950" indent="-285750" algn="l" eaLnBrk="0" hangingPunct="0">
              <a:spcBef>
                <a:spcPct val="50000"/>
              </a:spcBef>
              <a:buClr>
                <a:schemeClr val="accent2"/>
              </a:buClr>
              <a:buFont typeface="Arial" charset="0"/>
              <a:buChar char="−"/>
              <a:defRPr>
                <a:solidFill>
                  <a:schemeClr val="tx1"/>
                </a:solidFill>
                <a:latin typeface="Univers 45 Light" pitchFamily="2" charset="0"/>
                <a:cs typeface="Arial" charset="0"/>
              </a:defRPr>
            </a:lvl2pPr>
            <a:lvl3pPr marL="1143000" indent="-228600" algn="l" eaLnBrk="0" hangingPunct="0">
              <a:spcBef>
                <a:spcPct val="50000"/>
              </a:spcBef>
              <a:buClr>
                <a:schemeClr val="accent2"/>
              </a:buClr>
              <a:buFont typeface="Arial" charset="0"/>
              <a:buChar char="−"/>
              <a:defRPr>
                <a:solidFill>
                  <a:schemeClr val="tx1"/>
                </a:solidFill>
                <a:latin typeface="Univers 45 Light" pitchFamily="2" charset="0"/>
                <a:cs typeface="Arial" charset="0"/>
              </a:defRPr>
            </a:lvl3pPr>
            <a:lvl4pPr marL="1600200" indent="-228600" algn="l" eaLnBrk="0" hangingPunct="0">
              <a:spcBef>
                <a:spcPct val="50000"/>
              </a:spcBef>
              <a:buClr>
                <a:schemeClr val="accent2"/>
              </a:buClr>
              <a:buFont typeface="Arial" charset="0"/>
              <a:buChar char="−"/>
              <a:defRPr>
                <a:solidFill>
                  <a:schemeClr val="tx1"/>
                </a:solidFill>
                <a:latin typeface="Univers 45 Light" pitchFamily="2" charset="0"/>
                <a:cs typeface="Arial" charset="0"/>
              </a:defRPr>
            </a:lvl4pPr>
            <a:lvl5pPr marL="2057400" indent="-228600" algn="l" eaLnBrk="0" hangingPunct="0">
              <a:spcBef>
                <a:spcPct val="50000"/>
              </a:spcBef>
              <a:buClr>
                <a:schemeClr val="accent2"/>
              </a:buClr>
              <a:buFont typeface="Arial" charset="0"/>
              <a:buChar char="−"/>
              <a:defRPr>
                <a:solidFill>
                  <a:schemeClr val="tx1"/>
                </a:solidFill>
                <a:latin typeface="Univers 45 Light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>
                <a:solidFill>
                  <a:schemeClr val="tx1"/>
                </a:solidFill>
                <a:latin typeface="Univers 45 Light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>
                <a:solidFill>
                  <a:schemeClr val="tx1"/>
                </a:solidFill>
                <a:latin typeface="Univers 45 Light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>
                <a:solidFill>
                  <a:schemeClr val="tx1"/>
                </a:solidFill>
                <a:latin typeface="Univers 45 Light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>
                <a:solidFill>
                  <a:schemeClr val="tx1"/>
                </a:solidFill>
                <a:latin typeface="Univers 45 Light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Univers for BP" panose="020B0603020202020204" pitchFamily="34" charset="0"/>
                <a:cs typeface="Arial" panose="020B0604020202020204" pitchFamily="34" charset="0"/>
              </a:rPr>
              <a:t>S</a:t>
            </a:r>
            <a:r>
              <a:rPr lang="ru-RU" altLang="en-US" sz="1800" b="1" dirty="0">
                <a:solidFill>
                  <a:srgbClr val="000000"/>
                </a:solidFill>
                <a:latin typeface="Univers for BP" panose="020B0603020202020204" pitchFamily="34" charset="0"/>
                <a:cs typeface="Arial" panose="020B0604020202020204" pitchFamily="34" charset="0"/>
              </a:rPr>
              <a:t>ocial </a:t>
            </a:r>
            <a:r>
              <a:rPr lang="en-US" altLang="en-US" sz="1800" b="1" dirty="0">
                <a:solidFill>
                  <a:srgbClr val="000000"/>
                </a:solidFill>
                <a:latin typeface="Univers for BP" panose="020B0603020202020204" pitchFamily="34" charset="0"/>
                <a:cs typeface="Arial" panose="020B0604020202020204" pitchFamily="34" charset="0"/>
              </a:rPr>
              <a:t>spend in Azerbaijan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Univers for BP" panose="020B0603020202020204" pitchFamily="34" charset="0"/>
                <a:cs typeface="Arial" panose="020B0604020202020204" pitchFamily="34" charset="0"/>
              </a:rPr>
              <a:t>(</a:t>
            </a:r>
            <a:r>
              <a:rPr lang="ru-RU" altLang="en-US" sz="1800" dirty="0">
                <a:solidFill>
                  <a:srgbClr val="000000"/>
                </a:solidFill>
                <a:latin typeface="Univers for BP" panose="020B0603020202020204" pitchFamily="34" charset="0"/>
                <a:cs typeface="Arial" panose="020B0604020202020204" pitchFamily="34" charset="0"/>
              </a:rPr>
              <a:t>$</a:t>
            </a:r>
            <a:r>
              <a:rPr lang="az-Latn-AZ" altLang="en-US" sz="1800" dirty="0">
                <a:solidFill>
                  <a:srgbClr val="000000"/>
                </a:solidFill>
                <a:latin typeface="Univers for BP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Univers for BP" panose="020B0603020202020204" pitchFamily="34" charset="0"/>
                <a:cs typeface="Arial" panose="020B0604020202020204" pitchFamily="34" charset="0"/>
              </a:rPr>
              <a:t>million</a:t>
            </a:r>
            <a:r>
              <a:rPr lang="az-Latn-AZ" altLang="en-US" sz="1800" dirty="0">
                <a:solidFill>
                  <a:srgbClr val="000000"/>
                </a:solidFill>
                <a:latin typeface="Univers for BP" panose="020B0603020202020204" pitchFamily="34" charset="0"/>
                <a:cs typeface="Arial" panose="020B0604020202020204" pitchFamily="34" charset="0"/>
              </a:rPr>
              <a:t> disbursed</a:t>
            </a:r>
            <a:r>
              <a:rPr lang="ru-RU" altLang="en-US" sz="1800" dirty="0">
                <a:solidFill>
                  <a:srgbClr val="000000"/>
                </a:solidFill>
                <a:latin typeface="Univers for BP" panose="020B0603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5A2F793-79E4-49F0-A4F9-B15CDF948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094432"/>
              </p:ext>
            </p:extLst>
          </p:nvPr>
        </p:nvGraphicFramePr>
        <p:xfrm>
          <a:off x="239349" y="1864553"/>
          <a:ext cx="4799790" cy="1371600"/>
        </p:xfrm>
        <a:graphic>
          <a:graphicData uri="http://schemas.openxmlformats.org/drawingml/2006/table">
            <a:tbl>
              <a:tblPr lastRow="1">
                <a:tableStyleId>{1E171933-4619-4E11-9A3F-F7608DF75F80}</a:tableStyleId>
              </a:tblPr>
              <a:tblGrid>
                <a:gridCol w="2773306">
                  <a:extLst>
                    <a:ext uri="{9D8B030D-6E8A-4147-A177-3AD203B41FA5}">
                      <a16:colId xmlns:a16="http://schemas.microsoft.com/office/drawing/2014/main" val="2788012633"/>
                    </a:ext>
                  </a:extLst>
                </a:gridCol>
                <a:gridCol w="2026484">
                  <a:extLst>
                    <a:ext uri="{9D8B030D-6E8A-4147-A177-3AD203B41FA5}">
                      <a16:colId xmlns:a16="http://schemas.microsoft.com/office/drawing/2014/main" val="30485351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bp and its co-venturers in bp-operated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 1.0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1388638"/>
                  </a:ext>
                </a:extLst>
              </a:tr>
              <a:tr h="33787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bp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 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5149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493356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6E9650D-8E6D-4220-B4BC-2361923216C9}"/>
              </a:ext>
            </a:extLst>
          </p:cNvPr>
          <p:cNvSpPr txBox="1"/>
          <p:nvPr/>
        </p:nvSpPr>
        <p:spPr>
          <a:xfrm>
            <a:off x="5953760" y="3662318"/>
            <a:ext cx="6238240" cy="30008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bg1"/>
                </a:solidFill>
                <a:latin typeface="Univers for BP" panose="020B0603020202020204" pitchFamily="34" charset="0"/>
              </a:rPr>
              <a:t>Creating higher education opportunities for communities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41A409-57A3-4411-B6C6-3E491F15651B}"/>
              </a:ext>
            </a:extLst>
          </p:cNvPr>
          <p:cNvSpPr txBox="1"/>
          <p:nvPr/>
        </p:nvSpPr>
        <p:spPr>
          <a:xfrm>
            <a:off x="4171868" y="6350169"/>
            <a:ext cx="3923370" cy="50783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 rtlCol="0">
            <a:spAutoFit/>
          </a:bodyPr>
          <a:lstStyle>
            <a:defPPr lvl="0">
              <a:defRPr lang="en-GB"/>
            </a:defPPr>
            <a:lvl1pPr algn="r">
              <a:defRPr sz="1400">
                <a:solidFill>
                  <a:schemeClr val="bg1"/>
                </a:solidFill>
                <a:latin typeface="Univers for BP" panose="020B0603020202020204" pitchFamily="34" charset="0"/>
              </a:defRPr>
            </a:lvl1pPr>
          </a:lstStyle>
          <a:p>
            <a:r>
              <a:rPr lang="en-US" sz="1350" dirty="0"/>
              <a:t>Improving educational infrastructure </a:t>
            </a:r>
            <a:br>
              <a:rPr lang="en-US" sz="1350" dirty="0"/>
            </a:br>
            <a:r>
              <a:rPr lang="en-US" sz="1350" dirty="0"/>
              <a:t>at local universities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A79D17-68AC-4966-80F7-DBA754F7297F}"/>
              </a:ext>
            </a:extLst>
          </p:cNvPr>
          <p:cNvSpPr txBox="1"/>
          <p:nvPr/>
        </p:nvSpPr>
        <p:spPr>
          <a:xfrm>
            <a:off x="0" y="6350169"/>
            <a:ext cx="4047620" cy="507831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bg1"/>
                </a:solidFill>
                <a:latin typeface="Univers for BP" panose="020B0603020202020204" pitchFamily="34" charset="0"/>
              </a:rPr>
              <a:t>Establishing national hub of expertise </a:t>
            </a:r>
            <a:br>
              <a:rPr lang="en-US" sz="1350" dirty="0">
                <a:solidFill>
                  <a:schemeClr val="bg1"/>
                </a:solidFill>
                <a:latin typeface="Univers for BP" panose="020B0603020202020204" pitchFamily="34" charset="0"/>
              </a:rPr>
            </a:br>
            <a:r>
              <a:rPr lang="en-US" sz="1350" dirty="0">
                <a:solidFill>
                  <a:schemeClr val="bg1"/>
                </a:solidFill>
                <a:latin typeface="Univers for BP" panose="020B0603020202020204" pitchFamily="34" charset="0"/>
              </a:rPr>
              <a:t>for autism specialists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2099A3-E1E2-4515-9E36-49D06F59C878}"/>
              </a:ext>
            </a:extLst>
          </p:cNvPr>
          <p:cNvSpPr txBox="1"/>
          <p:nvPr/>
        </p:nvSpPr>
        <p:spPr>
          <a:xfrm>
            <a:off x="8244002" y="6557918"/>
            <a:ext cx="3947998" cy="300082"/>
          </a:xfrm>
          <a:prstGeom prst="rect">
            <a:avLst/>
          </a:prstGeom>
          <a:gradFill>
            <a:gsLst>
              <a:gs pos="2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bg1"/>
                </a:solidFill>
                <a:latin typeface="Univers for BP" panose="020B0603020202020204" pitchFamily="34" charset="0"/>
              </a:rPr>
              <a:t>Promoting Azerbaijan’s cultural heritage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E47549B7-A97B-4F8B-8AA5-DD6227A09105}"/>
              </a:ext>
            </a:extLst>
          </p:cNvPr>
          <p:cNvSpPr txBox="1">
            <a:spLocks noChangeArrowheads="1"/>
          </p:cNvSpPr>
          <p:nvPr/>
        </p:nvSpPr>
        <p:spPr>
          <a:xfrm>
            <a:off x="239349" y="207523"/>
            <a:ext cx="5710037" cy="91522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09900"/>
                </a:solidFill>
                <a:effectLst/>
                <a:latin typeface="Univers for BP Light" panose="020B04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9pPr>
          </a:lstStyle>
          <a:p>
            <a:r>
              <a:rPr lang="en-US" altLang="en-US" sz="4800" dirty="0">
                <a:latin typeface="Better Times for bp" panose="02000000000000000000" pitchFamily="2" charset="0"/>
                <a:cs typeface="Arial" panose="020B0604020202020204" pitchFamily="34" charset="0"/>
              </a:rPr>
              <a:t>1Q 2022 - social initiatives </a:t>
            </a:r>
          </a:p>
        </p:txBody>
      </p:sp>
    </p:spTree>
    <p:extLst>
      <p:ext uri="{BB962C8B-B14F-4D97-AF65-F5344CB8AC3E}">
        <p14:creationId xmlns:p14="http://schemas.microsoft.com/office/powerpoint/2010/main" val="121215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8CEBC67-7E4A-494D-828D-DCB65D164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829090"/>
              </p:ext>
            </p:extLst>
          </p:nvPr>
        </p:nvGraphicFramePr>
        <p:xfrm>
          <a:off x="2662631" y="1263855"/>
          <a:ext cx="6650271" cy="537574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63978">
                  <a:extLst>
                    <a:ext uri="{9D8B030D-6E8A-4147-A177-3AD203B41FA5}">
                      <a16:colId xmlns:a16="http://schemas.microsoft.com/office/drawing/2014/main" val="1478261636"/>
                    </a:ext>
                  </a:extLst>
                </a:gridCol>
                <a:gridCol w="2882981">
                  <a:extLst>
                    <a:ext uri="{9D8B030D-6E8A-4147-A177-3AD203B41FA5}">
                      <a16:colId xmlns:a16="http://schemas.microsoft.com/office/drawing/2014/main" val="1972126403"/>
                    </a:ext>
                  </a:extLst>
                </a:gridCol>
                <a:gridCol w="2475286">
                  <a:extLst>
                    <a:ext uri="{9D8B030D-6E8A-4147-A177-3AD203B41FA5}">
                      <a16:colId xmlns:a16="http://schemas.microsoft.com/office/drawing/2014/main" val="1172415413"/>
                    </a:ext>
                  </a:extLst>
                </a:gridCol>
                <a:gridCol w="728026">
                  <a:extLst>
                    <a:ext uri="{9D8B030D-6E8A-4147-A177-3AD203B41FA5}">
                      <a16:colId xmlns:a16="http://schemas.microsoft.com/office/drawing/2014/main" val="2299141148"/>
                    </a:ext>
                  </a:extLst>
                </a:gridCol>
              </a:tblGrid>
              <a:tr h="282934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alt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Production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1"/>
                        </a:solidFill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641279"/>
                  </a:ext>
                </a:extLst>
              </a:tr>
              <a:tr h="282934"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altLang="en-US" sz="1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ACG</a:t>
                      </a:r>
                      <a:endParaRPr lang="en-US" sz="1600" b="1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0072195"/>
                  </a:ext>
                </a:extLst>
              </a:tr>
              <a:tr h="282934">
                <a:tc>
                  <a:txBody>
                    <a:bodyPr/>
                    <a:lstStyle/>
                    <a:p>
                      <a:pPr marL="268288" marR="0" lvl="1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8288" marR="0" lvl="1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oil (mb/d)</a:t>
                      </a:r>
                      <a:endParaRPr lang="en-US" sz="1600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z-Latn-AZ" alt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434</a:t>
                      </a:r>
                      <a:endParaRPr lang="en-US" sz="1600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1285150"/>
                  </a:ext>
                </a:extLst>
              </a:tr>
              <a:tr h="282934">
                <a:tc>
                  <a:txBody>
                    <a:bodyPr/>
                    <a:lstStyle/>
                    <a:p>
                      <a:pPr marL="268288" lvl="1" indent="0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8288" lvl="1" indent="0"/>
                      <a:r>
                        <a:rPr kumimoji="0" lang="en-GB" alt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oil (</a:t>
                      </a:r>
                      <a:r>
                        <a:rPr kumimoji="0" lang="en-GB" altLang="en-US" sz="1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mmte</a:t>
                      </a:r>
                      <a:r>
                        <a:rPr kumimoji="0" lang="en-GB" alt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z-Latn-AZ" sz="1600" dirty="0"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8187217"/>
                  </a:ext>
                </a:extLst>
              </a:tr>
              <a:tr h="282934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SD</a:t>
                      </a:r>
                      <a:endParaRPr lang="en-US" sz="1600" b="1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3982680"/>
                  </a:ext>
                </a:extLst>
              </a:tr>
              <a:tr h="282934">
                <a:tc>
                  <a:txBody>
                    <a:bodyPr/>
                    <a:lstStyle/>
                    <a:p>
                      <a:pPr marL="268288" marR="0" lvl="1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8288" marR="0" lvl="1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gas (</a:t>
                      </a:r>
                      <a:r>
                        <a:rPr kumimoji="0" lang="en-GB" altLang="en-US" sz="1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bcm</a:t>
                      </a:r>
                      <a:r>
                        <a:rPr kumimoji="0" lang="en-GB" alt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1600" dirty="0"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4079979"/>
                  </a:ext>
                </a:extLst>
              </a:tr>
              <a:tr h="282934">
                <a:tc>
                  <a:txBody>
                    <a:bodyPr/>
                    <a:lstStyle/>
                    <a:p>
                      <a:pPr marL="268288" marR="0" lvl="1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8288" marR="0" lvl="1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condensate (</a:t>
                      </a:r>
                      <a:r>
                        <a:rPr kumimoji="0" lang="en-GB" altLang="en-US" sz="1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mmte</a:t>
                      </a:r>
                      <a:r>
                        <a:rPr kumimoji="0" lang="en-GB" alt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z-Latn-AZ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5251058"/>
                  </a:ext>
                </a:extLst>
              </a:tr>
              <a:tr h="282934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2725525"/>
                  </a:ext>
                </a:extLst>
              </a:tr>
              <a:tr h="282934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Opex</a:t>
                      </a:r>
                      <a:r>
                        <a:rPr kumimoji="0" lang="en-GB" alt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 ($ million)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accent1"/>
                        </a:solidFill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806674"/>
                  </a:ext>
                </a:extLst>
              </a:tr>
              <a:tr h="282934"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altLang="en-US" sz="1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ACG</a:t>
                      </a:r>
                      <a:endParaRPr lang="en-US" sz="1600" b="1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z-Latn-AZ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600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7237092"/>
                  </a:ext>
                </a:extLst>
              </a:tr>
              <a:tr h="282934"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altLang="en-US" sz="1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BTC</a:t>
                      </a:r>
                      <a:endParaRPr lang="en-US" sz="1600" b="1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7902403"/>
                  </a:ext>
                </a:extLst>
              </a:tr>
              <a:tr h="282934"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altLang="en-US" sz="1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SD</a:t>
                      </a:r>
                      <a:endParaRPr lang="en-US" sz="1600" b="1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z-Latn-AZ" sz="1600" dirty="0"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759</a:t>
                      </a:r>
                      <a:endParaRPr lang="en-US" sz="1600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3332989"/>
                  </a:ext>
                </a:extLst>
              </a:tr>
              <a:tr h="282934"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altLang="en-US" sz="1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SCP</a:t>
                      </a:r>
                      <a:endParaRPr lang="en-US" sz="1600" b="1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alt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az-Latn-AZ" alt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US" alt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3248611"/>
                  </a:ext>
                </a:extLst>
              </a:tr>
              <a:tr h="282934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3117834"/>
                  </a:ext>
                </a:extLst>
              </a:tr>
              <a:tr h="282934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600" b="1" dirty="0">
                          <a:solidFill>
                            <a:schemeClr val="accent1"/>
                          </a:solidFill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Capex ($ million)</a:t>
                      </a:r>
                      <a:endParaRPr lang="en-US" sz="1600" b="1" dirty="0">
                        <a:solidFill>
                          <a:schemeClr val="accent1"/>
                        </a:solidFill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accent1"/>
                        </a:solidFill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380889"/>
                  </a:ext>
                </a:extLst>
              </a:tr>
              <a:tr h="282934"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altLang="en-US" sz="1600" b="1" dirty="0"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ACG</a:t>
                      </a:r>
                      <a:endParaRPr lang="en-US" sz="1600" b="1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z-Latn-AZ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396</a:t>
                      </a:r>
                      <a:endParaRPr lang="en-US" sz="1600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9875008"/>
                  </a:ext>
                </a:extLst>
              </a:tr>
              <a:tr h="282934"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altLang="en-US" sz="1600" b="1" dirty="0"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BTC</a:t>
                      </a:r>
                      <a:endParaRPr lang="en-US" sz="1600" b="1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z-Latn-AZ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9240162"/>
                  </a:ext>
                </a:extLst>
              </a:tr>
              <a:tr h="282934"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altLang="en-US" sz="1600" b="1" dirty="0"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SD</a:t>
                      </a:r>
                      <a:endParaRPr lang="en-US" sz="1600" b="1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az-Latn-AZ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en-US" sz="1600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1108479"/>
                  </a:ext>
                </a:extLst>
              </a:tr>
              <a:tr h="282934">
                <a:tc>
                  <a:txBody>
                    <a:bodyPr/>
                    <a:lstStyle/>
                    <a:p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altLang="en-US" sz="1600" b="1" dirty="0"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SCP</a:t>
                      </a:r>
                      <a:endParaRPr lang="en-US" sz="1600" b="1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z-Latn-AZ" sz="1600" dirty="0">
                          <a:latin typeface="Univers for BP" panose="020B0603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n-US" sz="1600" dirty="0">
                        <a:latin typeface="Univers for BP" panose="020B0603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1827958"/>
                  </a:ext>
                </a:extLst>
              </a:tr>
            </a:tbl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E26D7CD8-1071-4E02-A9BC-29EF8C9A9549}"/>
              </a:ext>
            </a:extLst>
          </p:cNvPr>
          <p:cNvSpPr txBox="1">
            <a:spLocks noChangeArrowheads="1"/>
          </p:cNvSpPr>
          <p:nvPr/>
        </p:nvSpPr>
        <p:spPr>
          <a:xfrm>
            <a:off x="267630" y="218399"/>
            <a:ext cx="5710037" cy="91522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09900"/>
                </a:solidFill>
                <a:effectLst/>
                <a:latin typeface="Univers for BP Light" panose="020B04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9pPr>
          </a:lstStyle>
          <a:p>
            <a:r>
              <a:rPr lang="en-US" altLang="en-US" sz="4600" dirty="0">
                <a:latin typeface="Better Times for bp" panose="02000000000000000000" pitchFamily="2" charset="0"/>
                <a:cs typeface="Arial" panose="020B0604020202020204" pitchFamily="34" charset="0"/>
              </a:rPr>
              <a:t>Performance (end of </a:t>
            </a:r>
            <a:r>
              <a:rPr lang="az-Latn-AZ" altLang="en-US" sz="4600" dirty="0">
                <a:latin typeface="Better Times for bp" panose="02000000000000000000" pitchFamily="2" charset="0"/>
                <a:cs typeface="Arial" panose="020B0604020202020204" pitchFamily="34" charset="0"/>
              </a:rPr>
              <a:t>1Q </a:t>
            </a:r>
            <a:r>
              <a:rPr lang="en-US" altLang="en-US" sz="4600" dirty="0">
                <a:latin typeface="Better Times for bp" panose="02000000000000000000" pitchFamily="2" charset="0"/>
                <a:cs typeface="Arial" panose="020B0604020202020204" pitchFamily="34" charset="0"/>
              </a:rPr>
              <a:t>202</a:t>
            </a:r>
            <a:r>
              <a:rPr lang="az-Latn-AZ" altLang="en-US" sz="4600" dirty="0">
                <a:latin typeface="Better Times for bp" panose="02000000000000000000" pitchFamily="2" charset="0"/>
                <a:cs typeface="Arial" panose="020B0604020202020204" pitchFamily="34" charset="0"/>
              </a:rPr>
              <a:t>2</a:t>
            </a:r>
            <a:r>
              <a:rPr lang="en-US" altLang="en-US" sz="4600" dirty="0">
                <a:latin typeface="Better Times for bp" panose="02000000000000000000" pitchFamily="2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910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water, outdoor, boat, yellow&#10;&#10;Description automatically generated">
            <a:extLst>
              <a:ext uri="{FF2B5EF4-FFF2-40B4-BE49-F238E27FC236}">
                <a16:creationId xmlns:a16="http://schemas.microsoft.com/office/drawing/2014/main" id="{3FA42237-40BE-43EF-9DC2-BF4D22BFB7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9385" y="0"/>
            <a:ext cx="6242615" cy="6858000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E9EE927-DC43-456D-80CC-D31A0E301420}"/>
              </a:ext>
            </a:extLst>
          </p:cNvPr>
          <p:cNvSpPr txBox="1">
            <a:spLocks/>
          </p:cNvSpPr>
          <p:nvPr/>
        </p:nvSpPr>
        <p:spPr>
          <a:xfrm>
            <a:off x="239349" y="1512771"/>
            <a:ext cx="5023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effectLst/>
                <a:latin typeface="Univers for BP" panose="020B060302020202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effectLst/>
                <a:latin typeface="Univers for BP" panose="020B060302020202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/>
                <a:latin typeface="Univers for BP" panose="020B060302020202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effectLst/>
                <a:latin typeface="Univers for BP" panose="020B060302020202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effectLst/>
                <a:latin typeface="Univers for BP" panose="020B060302020202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chemeClr val="accent2">
                  <a:lumMod val="75000"/>
                </a:schemeClr>
              </a:buClr>
            </a:pPr>
            <a:r>
              <a:rPr lang="en-US" altLang="ja-JP" sz="2400" dirty="0">
                <a:cs typeface="Times New Roman" panose="02020603050405020304" pitchFamily="18" charset="0"/>
              </a:rPr>
              <a:t>ACG completed </a:t>
            </a:r>
            <a:r>
              <a:rPr lang="az-Latn-AZ" altLang="ja-JP" sz="2400" b="1" dirty="0">
                <a:cs typeface="Times New Roman" panose="02020603050405020304" pitchFamily="18" charset="0"/>
              </a:rPr>
              <a:t>3</a:t>
            </a:r>
            <a:r>
              <a:rPr lang="en-US" altLang="ja-JP" sz="2400" b="1" dirty="0">
                <a:cs typeface="Times New Roman" panose="02020603050405020304" pitchFamily="18" charset="0"/>
              </a:rPr>
              <a:t> oil producer wells </a:t>
            </a:r>
            <a:r>
              <a:rPr lang="en-US" altLang="ja-JP" sz="2400" dirty="0">
                <a:cs typeface="Times New Roman" panose="02020603050405020304" pitchFamily="18" charset="0"/>
              </a:rPr>
              <a:t>during the </a:t>
            </a:r>
            <a:r>
              <a:rPr lang="az-Latn-AZ" altLang="ja-JP" sz="2400" dirty="0">
                <a:cs typeface="Times New Roman" panose="02020603050405020304" pitchFamily="18" charset="0"/>
              </a:rPr>
              <a:t>quarter</a:t>
            </a:r>
            <a:r>
              <a:rPr lang="en-US" altLang="ja-JP" sz="2400" dirty="0"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Clr>
                <a:schemeClr val="accent2">
                  <a:lumMod val="75000"/>
                </a:schemeClr>
              </a:buClr>
            </a:pPr>
            <a:r>
              <a:rPr lang="en-US" altLang="ja-JP" sz="2400" dirty="0">
                <a:cs typeface="Times New Roman" panose="02020603050405020304" pitchFamily="18" charset="0"/>
              </a:rPr>
              <a:t>Total oil production from ACG since start has reached </a:t>
            </a:r>
            <a:r>
              <a:rPr lang="az-Latn-AZ" altLang="ja-JP" sz="2400" dirty="0">
                <a:cs typeface="Times New Roman" panose="02020603050405020304" pitchFamily="18" charset="0"/>
              </a:rPr>
              <a:t>around </a:t>
            </a:r>
            <a:r>
              <a:rPr lang="az-Latn-AZ" altLang="ja-JP" sz="2400" b="1" dirty="0">
                <a:cs typeface="Times New Roman" panose="02020603050405020304" pitchFamily="18" charset="0"/>
              </a:rPr>
              <a:t>4</a:t>
            </a:r>
            <a:r>
              <a:rPr lang="en-US" altLang="ja-JP" sz="2400" b="1" dirty="0">
                <a:cs typeface="Times New Roman" panose="02020603050405020304" pitchFamily="18" charset="0"/>
              </a:rPr>
              <a:t>.1 billion barrels.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908BC9-612D-4D8A-BE1C-E621D6E2AF3B}"/>
              </a:ext>
            </a:extLst>
          </p:cNvPr>
          <p:cNvSpPr txBox="1">
            <a:spLocks noChangeArrowheads="1"/>
          </p:cNvSpPr>
          <p:nvPr/>
        </p:nvSpPr>
        <p:spPr>
          <a:xfrm>
            <a:off x="239349" y="207523"/>
            <a:ext cx="5710037" cy="91522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09900"/>
                </a:solidFill>
                <a:effectLst/>
                <a:latin typeface="Univers for BP Light" panose="020B04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9pPr>
          </a:lstStyle>
          <a:p>
            <a:r>
              <a:rPr lang="az-Latn-AZ" altLang="en-US" sz="4600" dirty="0">
                <a:latin typeface="Better Times for bp" panose="02000000000000000000" pitchFamily="2" charset="0"/>
                <a:cs typeface="Arial" panose="020B0604020202020204" pitchFamily="34" charset="0"/>
              </a:rPr>
              <a:t>1Q </a:t>
            </a:r>
            <a:r>
              <a:rPr lang="en-US" altLang="en-US" sz="4600" dirty="0">
                <a:latin typeface="Better Times for bp" panose="02000000000000000000" pitchFamily="2" charset="0"/>
                <a:cs typeface="Arial" panose="020B0604020202020204" pitchFamily="34" charset="0"/>
              </a:rPr>
              <a:t>202</a:t>
            </a:r>
            <a:r>
              <a:rPr lang="az-Latn-AZ" altLang="en-US" sz="4600" dirty="0">
                <a:latin typeface="Better Times for bp" panose="02000000000000000000" pitchFamily="2" charset="0"/>
                <a:cs typeface="Arial" panose="020B0604020202020204" pitchFamily="34" charset="0"/>
              </a:rPr>
              <a:t>2</a:t>
            </a:r>
            <a:r>
              <a:rPr lang="en-US" altLang="en-US" sz="4600" dirty="0">
                <a:latin typeface="Better Times for bp" panose="02000000000000000000" pitchFamily="2" charset="0"/>
                <a:cs typeface="Arial" panose="020B0604020202020204" pitchFamily="34" charset="0"/>
              </a:rPr>
              <a:t> highlights –ACG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3131AA-0D9D-453C-BA14-43B62E46FA3F}"/>
              </a:ext>
            </a:extLst>
          </p:cNvPr>
          <p:cNvSpPr txBox="1"/>
          <p:nvPr/>
        </p:nvSpPr>
        <p:spPr>
          <a:xfrm>
            <a:off x="5949386" y="6519446"/>
            <a:ext cx="6242615" cy="338554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Univers for BP" panose="020B0603020202020204" pitchFamily="34" charset="0"/>
              </a:rPr>
              <a:t>Chirag platform</a:t>
            </a:r>
          </a:p>
        </p:txBody>
      </p:sp>
    </p:spTree>
    <p:extLst>
      <p:ext uri="{BB962C8B-B14F-4D97-AF65-F5344CB8AC3E}">
        <p14:creationId xmlns:p14="http://schemas.microsoft.com/office/powerpoint/2010/main" val="233992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E61702-225C-4D62-91F7-7C939B08E4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7777" y="0"/>
            <a:ext cx="624261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908BC9-612D-4D8A-BE1C-E621D6E2AF3B}"/>
              </a:ext>
            </a:extLst>
          </p:cNvPr>
          <p:cNvSpPr txBox="1">
            <a:spLocks noChangeArrowheads="1"/>
          </p:cNvSpPr>
          <p:nvPr/>
        </p:nvSpPr>
        <p:spPr>
          <a:xfrm>
            <a:off x="239349" y="207523"/>
            <a:ext cx="5856651" cy="91522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09900"/>
                </a:solidFill>
                <a:effectLst/>
                <a:latin typeface="Univers for BP Light" panose="020B04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9pPr>
          </a:lstStyle>
          <a:p>
            <a:r>
              <a:rPr lang="en-US" altLang="en-US" sz="4600" dirty="0">
                <a:latin typeface="Better Times for bp" panose="02000000000000000000" pitchFamily="2" charset="0"/>
                <a:cs typeface="Arial" panose="020B0604020202020204" pitchFamily="34" charset="0"/>
              </a:rPr>
              <a:t>1Q 2022 highlights –ACE project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E626AE8-3F78-4301-9471-E583C0C1E19E}"/>
              </a:ext>
            </a:extLst>
          </p:cNvPr>
          <p:cNvSpPr txBox="1">
            <a:spLocks/>
          </p:cNvSpPr>
          <p:nvPr/>
        </p:nvSpPr>
        <p:spPr>
          <a:xfrm>
            <a:off x="239349" y="1122744"/>
            <a:ext cx="5217234" cy="5365849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effectLst/>
                <a:latin typeface="Univers for BP" panose="020B060302020202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effectLst/>
                <a:latin typeface="Univers for BP" panose="020B060302020202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/>
                <a:latin typeface="Univers for BP" panose="020B060302020202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effectLst/>
                <a:latin typeface="Univers for BP" panose="020B060302020202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effectLst/>
                <a:latin typeface="Univers for BP" panose="020B060302020202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>
                <a:srgbClr val="8FC200"/>
              </a:buClr>
              <a:buFontTx/>
              <a:buChar char="•"/>
              <a:defRPr/>
            </a:pPr>
            <a:r>
              <a:rPr lang="en-GB" sz="1750" b="1" dirty="0">
                <a:solidFill>
                  <a:srgbClr val="000000"/>
                </a:solidFill>
                <a:cs typeface="Arial" panose="020B0604020202020204" pitchFamily="34" charset="0"/>
              </a:rPr>
              <a:t>Construction activities are currently at peak</a:t>
            </a:r>
            <a:r>
              <a:rPr lang="en-GB" sz="1750" dirty="0">
                <a:solidFill>
                  <a:srgbClr val="000000"/>
                </a:solidFill>
                <a:cs typeface="Arial" panose="020B0604020202020204" pitchFamily="34" charset="0"/>
              </a:rPr>
              <a:t> with about 5,500 people involved and </a:t>
            </a:r>
            <a:r>
              <a:rPr lang="en-GB" sz="1750" b="1" dirty="0">
                <a:ea typeface="Arial" panose="020B0604020202020204" pitchFamily="34" charset="0"/>
                <a:cs typeface="Arial" panose="020B0604020202020204" pitchFamily="34" charset="0"/>
              </a:rPr>
              <a:t>70% overall project progress </a:t>
            </a:r>
            <a:r>
              <a:rPr lang="en-GB" sz="1750" dirty="0">
                <a:ea typeface="Arial" panose="020B0604020202020204" pitchFamily="34" charset="0"/>
                <a:cs typeface="Arial" panose="020B0604020202020204" pitchFamily="34" charset="0"/>
              </a:rPr>
              <a:t>achieved.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8FC200"/>
              </a:buClr>
              <a:buFontTx/>
              <a:buChar char="•"/>
              <a:defRPr/>
            </a:pPr>
            <a:r>
              <a:rPr lang="en-GB" sz="1750" b="1" dirty="0">
                <a:solidFill>
                  <a:srgbClr val="000000"/>
                </a:solidFill>
                <a:cs typeface="Arial" panose="020B0604020202020204" pitchFamily="34" charset="0"/>
              </a:rPr>
              <a:t>Installation of the ACE subsea oil and gas lines </a:t>
            </a:r>
            <a:r>
              <a:rPr lang="en-GB" sz="1750" dirty="0">
                <a:solidFill>
                  <a:srgbClr val="000000"/>
                </a:solidFill>
                <a:cs typeface="Arial" panose="020B0604020202020204" pitchFamily="34" charset="0"/>
              </a:rPr>
              <a:t>completed.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8FC200"/>
              </a:buClr>
              <a:buFontTx/>
              <a:buChar char="•"/>
              <a:defRPr/>
            </a:pPr>
            <a:r>
              <a:rPr lang="en-US" altLang="ja-JP" sz="1750" b="1" dirty="0">
                <a:solidFill>
                  <a:srgbClr val="000000"/>
                </a:solidFill>
                <a:cs typeface="Arial" panose="020B0604020202020204" pitchFamily="34" charset="0"/>
              </a:rPr>
              <a:t>Topsides and drilling facilities fabrication </a:t>
            </a:r>
            <a:r>
              <a:rPr lang="en-US" altLang="ja-JP" sz="1750" dirty="0">
                <a:solidFill>
                  <a:srgbClr val="000000"/>
                </a:solidFill>
                <a:cs typeface="Arial" panose="020B0604020202020204" pitchFamily="34" charset="0"/>
              </a:rPr>
              <a:t>continued – several major liftings completed; dropped object structure and topsides under deck platform installed; drilling module and topsides commissioning progressed. </a:t>
            </a:r>
            <a:r>
              <a:rPr lang="en-US" sz="1750" dirty="0">
                <a:solidFill>
                  <a:srgbClr val="000000"/>
                </a:solidFill>
                <a:cs typeface="Arial" panose="020B0604020202020204" pitchFamily="34" charset="0"/>
              </a:rPr>
              <a:t>In February, the topsides fabrication staff achieved </a:t>
            </a:r>
            <a:br>
              <a:rPr lang="en-US" sz="175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750" b="1" dirty="0">
                <a:solidFill>
                  <a:srgbClr val="000000"/>
                </a:solidFill>
                <a:cs typeface="Arial" panose="020B0604020202020204" pitchFamily="34" charset="0"/>
              </a:rPr>
              <a:t>10 million work-hours without a safety incident</a:t>
            </a:r>
            <a:r>
              <a:rPr lang="en-US" sz="175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8FC200"/>
              </a:buClr>
              <a:buFontTx/>
              <a:buChar char="•"/>
              <a:defRPr/>
            </a:pPr>
            <a:r>
              <a:rPr lang="en-GB" sz="1750" b="1" dirty="0">
                <a:solidFill>
                  <a:srgbClr val="000000"/>
                </a:solidFill>
                <a:cs typeface="Arial" panose="020B0604020202020204" pitchFamily="34" charset="0"/>
              </a:rPr>
              <a:t>Jacket fabrication </a:t>
            </a:r>
            <a:r>
              <a:rPr lang="en-GB" sz="1750" dirty="0">
                <a:solidFill>
                  <a:srgbClr val="000000"/>
                </a:solidFill>
                <a:cs typeface="Arial" panose="020B0604020202020204" pitchFamily="34" charset="0"/>
              </a:rPr>
              <a:t>continued - east tower frame lifted onto the jacket; post roll-up welding of frame 7 to the centre box completed; post roll-up welding of the tower frames onto the jacket continued.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8FC200"/>
              </a:buClr>
              <a:buFontTx/>
              <a:buChar char="•"/>
              <a:defRPr/>
            </a:pPr>
            <a:endParaRPr lang="en-US" sz="175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A77C07-0228-4F62-A226-C3ADACFF7875}"/>
              </a:ext>
            </a:extLst>
          </p:cNvPr>
          <p:cNvSpPr txBox="1"/>
          <p:nvPr/>
        </p:nvSpPr>
        <p:spPr>
          <a:xfrm>
            <a:off x="5949386" y="6508360"/>
            <a:ext cx="6242614" cy="34964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Univers for BP" panose="020B0603020202020204" pitchFamily="34" charset="0"/>
              </a:rPr>
              <a:t>Gas injection compressor lifting at Bibi-</a:t>
            </a:r>
            <a:r>
              <a:rPr lang="en-US" sz="1600" dirty="0" err="1">
                <a:solidFill>
                  <a:schemeClr val="bg1"/>
                </a:solidFill>
                <a:latin typeface="Univers for BP" panose="020B0603020202020204" pitchFamily="34" charset="0"/>
              </a:rPr>
              <a:t>Heybat</a:t>
            </a:r>
            <a:r>
              <a:rPr lang="en-US" sz="1600" dirty="0">
                <a:solidFill>
                  <a:schemeClr val="bg1"/>
                </a:solidFill>
                <a:latin typeface="Univers for BP" panose="020B0603020202020204" pitchFamily="34" charset="0"/>
              </a:rPr>
              <a:t> yard</a:t>
            </a:r>
          </a:p>
        </p:txBody>
      </p:sp>
    </p:spTree>
    <p:extLst>
      <p:ext uri="{BB962C8B-B14F-4D97-AF65-F5344CB8AC3E}">
        <p14:creationId xmlns:p14="http://schemas.microsoft.com/office/powerpoint/2010/main" val="55652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water, boat, ship&#10;&#10;Description automatically generated">
            <a:extLst>
              <a:ext uri="{FF2B5EF4-FFF2-40B4-BE49-F238E27FC236}">
                <a16:creationId xmlns:a16="http://schemas.microsoft.com/office/drawing/2014/main" id="{D97C4CCA-64E7-4347-A048-22D4FC39CD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9387" y="0"/>
            <a:ext cx="6242614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A77C07-0228-4F62-A226-C3ADACFF7875}"/>
              </a:ext>
            </a:extLst>
          </p:cNvPr>
          <p:cNvSpPr txBox="1"/>
          <p:nvPr/>
        </p:nvSpPr>
        <p:spPr>
          <a:xfrm>
            <a:off x="5949386" y="6508360"/>
            <a:ext cx="6242614" cy="34964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Univers for BP" panose="020B0603020202020204" pitchFamily="34" charset="0"/>
              </a:rPr>
              <a:t>Shah Deniz Alpha platform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1AB19B3-9938-4E73-ACBE-032C09259E47}"/>
              </a:ext>
            </a:extLst>
          </p:cNvPr>
          <p:cNvSpPr txBox="1">
            <a:spLocks/>
          </p:cNvSpPr>
          <p:nvPr/>
        </p:nvSpPr>
        <p:spPr>
          <a:xfrm>
            <a:off x="239348" y="1330267"/>
            <a:ext cx="5049089" cy="4908831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effectLst/>
                <a:latin typeface="Univers for BP" panose="020B060302020202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effectLst/>
                <a:latin typeface="Univers for BP" panose="020B060302020202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/>
                <a:latin typeface="Univers for BP" panose="020B060302020202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effectLst/>
                <a:latin typeface="Univers for BP" panose="020B060302020202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effectLst/>
                <a:latin typeface="Univers for BP" panose="020B060302020202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rgbClr val="8FC200"/>
              </a:buClr>
              <a:buFontTx/>
              <a:buChar char="•"/>
              <a:defRPr/>
            </a:pPr>
            <a:r>
              <a:rPr lang="en-US" altLang="ja-JP" sz="1800" dirty="0">
                <a:solidFill>
                  <a:srgbClr val="000000"/>
                </a:solidFill>
                <a:cs typeface="Arial" panose="020B0604020202020204" pitchFamily="34" charset="0"/>
              </a:rPr>
              <a:t>Shah Deniz has produced about </a:t>
            </a:r>
            <a:br>
              <a:rPr lang="en-US" altLang="ja-JP" sz="18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000000"/>
                </a:solidFill>
                <a:cs typeface="Arial" panose="020B0604020202020204" pitchFamily="34" charset="0"/>
              </a:rPr>
              <a:t>164 billion cubic </a:t>
            </a:r>
            <a:r>
              <a:rPr lang="en-US" altLang="ja-JP" sz="1800" b="1" dirty="0" err="1">
                <a:solidFill>
                  <a:srgbClr val="000000"/>
                </a:solidFill>
                <a:cs typeface="Arial" panose="020B0604020202020204" pitchFamily="34" charset="0"/>
              </a:rPr>
              <a:t>metres</a:t>
            </a:r>
            <a:r>
              <a:rPr lang="en-US" altLang="ja-JP" sz="1800" b="1" dirty="0">
                <a:solidFill>
                  <a:srgbClr val="000000"/>
                </a:solidFill>
                <a:cs typeface="Arial" panose="020B0604020202020204" pitchFamily="34" charset="0"/>
              </a:rPr>
              <a:t> of gas </a:t>
            </a:r>
            <a:r>
              <a:rPr lang="en-US" altLang="ja-JP" sz="1800" dirty="0">
                <a:solidFill>
                  <a:srgbClr val="000000"/>
                </a:solidFill>
                <a:cs typeface="Arial" panose="020B0604020202020204" pitchFamily="34" charset="0"/>
              </a:rPr>
              <a:t>and about </a:t>
            </a:r>
            <a:r>
              <a:rPr lang="en-US" altLang="ja-JP" sz="1800" b="1" dirty="0">
                <a:solidFill>
                  <a:srgbClr val="000000"/>
                </a:solidFill>
                <a:cs typeface="Arial" panose="020B0604020202020204" pitchFamily="34" charset="0"/>
              </a:rPr>
              <a:t>37 million </a:t>
            </a:r>
            <a:r>
              <a:rPr lang="en-US" altLang="ja-JP" sz="1800" b="1" dirty="0" err="1">
                <a:solidFill>
                  <a:srgbClr val="000000"/>
                </a:solidFill>
                <a:cs typeface="Arial" panose="020B0604020202020204" pitchFamily="34" charset="0"/>
              </a:rPr>
              <a:t>tonnes</a:t>
            </a:r>
            <a:r>
              <a:rPr lang="en-US" altLang="ja-JP" sz="1800" b="1" dirty="0">
                <a:solidFill>
                  <a:srgbClr val="000000"/>
                </a:solidFill>
                <a:cs typeface="Arial" panose="020B0604020202020204" pitchFamily="34" charset="0"/>
              </a:rPr>
              <a:t> of condensate </a:t>
            </a:r>
            <a:r>
              <a:rPr lang="en-US" altLang="ja-JP" sz="1800" dirty="0">
                <a:solidFill>
                  <a:srgbClr val="000000"/>
                </a:solidFill>
                <a:cs typeface="Arial" panose="020B0604020202020204" pitchFamily="34" charset="0"/>
              </a:rPr>
              <a:t>since start.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8FC200"/>
              </a:buClr>
              <a:buFontTx/>
              <a:buChar char="•"/>
              <a:defRPr/>
            </a:pPr>
            <a:r>
              <a:rPr lang="en-GB" sz="1800" dirty="0">
                <a:solidFill>
                  <a:srgbClr val="000000"/>
                </a:solidFill>
                <a:cs typeface="Arial" panose="020B0604020202020204" pitchFamily="34" charset="0"/>
              </a:rPr>
              <a:t>Shah Deniz 2 progressed towards  production start-up from the West South Flank - </a:t>
            </a:r>
            <a:r>
              <a:rPr lang="en-GB" sz="1800" b="1" dirty="0">
                <a:solidFill>
                  <a:srgbClr val="000000"/>
                </a:solidFill>
                <a:cs typeface="Arial" panose="020B0604020202020204" pitchFamily="34" charset="0"/>
              </a:rPr>
              <a:t>subsea installation activities </a:t>
            </a:r>
            <a:r>
              <a:rPr lang="en-GB" sz="1800" dirty="0">
                <a:solidFill>
                  <a:srgbClr val="000000"/>
                </a:solidFill>
                <a:cs typeface="Arial" panose="020B0604020202020204" pitchFamily="34" charset="0"/>
              </a:rPr>
              <a:t>mostly completed; </a:t>
            </a:r>
            <a:r>
              <a:rPr 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diving activities for pipeline tie-ins </a:t>
            </a: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progressed; </a:t>
            </a:r>
            <a:r>
              <a:rPr lang="en-GB" sz="1800" b="1" dirty="0">
                <a:solidFill>
                  <a:srgbClr val="000000"/>
                </a:solidFill>
                <a:cs typeface="Arial" panose="020B0604020202020204" pitchFamily="34" charset="0"/>
              </a:rPr>
              <a:t>topsides construction </a:t>
            </a:r>
            <a:r>
              <a:rPr lang="en-GB" sz="1800" dirty="0">
                <a:solidFill>
                  <a:srgbClr val="000000"/>
                </a:solidFill>
                <a:cs typeface="Arial" panose="020B0604020202020204" pitchFamily="34" charset="0"/>
              </a:rPr>
              <a:t>on the Shah Deniz Bravo platform nearing completion.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7877216-F2AA-49AC-B2B2-2BEC21F892CB}"/>
              </a:ext>
            </a:extLst>
          </p:cNvPr>
          <p:cNvSpPr txBox="1">
            <a:spLocks noChangeArrowheads="1"/>
          </p:cNvSpPr>
          <p:nvPr/>
        </p:nvSpPr>
        <p:spPr>
          <a:xfrm>
            <a:off x="239349" y="207523"/>
            <a:ext cx="5856651" cy="91522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09900"/>
                </a:solidFill>
                <a:effectLst/>
                <a:latin typeface="Univers for BP Light" panose="020B04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9pPr>
          </a:lstStyle>
          <a:p>
            <a:r>
              <a:rPr lang="en-US" altLang="en-US" sz="4600" dirty="0">
                <a:latin typeface="Better Times for bp" panose="02000000000000000000" pitchFamily="2" charset="0"/>
                <a:cs typeface="Arial" panose="020B0604020202020204" pitchFamily="34" charset="0"/>
              </a:rPr>
              <a:t>1Q 2022 highlights –Shah Deniz </a:t>
            </a:r>
          </a:p>
        </p:txBody>
      </p:sp>
    </p:spTree>
    <p:extLst>
      <p:ext uri="{BB962C8B-B14F-4D97-AF65-F5344CB8AC3E}">
        <p14:creationId xmlns:p14="http://schemas.microsoft.com/office/powerpoint/2010/main" val="2125035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7F2E1E22-DCED-4797-9D07-16A02C8560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36" y="3009418"/>
            <a:ext cx="12192000" cy="384858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0EAB5-340C-44BC-9581-289CBB8892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9348" y="1311275"/>
            <a:ext cx="11470051" cy="1330325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  <a:buClr>
                <a:srgbClr val="8FC200"/>
              </a:buClr>
              <a:buFontTx/>
              <a:buChar char="•"/>
              <a:defRPr/>
            </a:pPr>
            <a:r>
              <a:rPr lang="en-US" sz="1800" dirty="0">
                <a:cs typeface="Arial" panose="020B0604020202020204" pitchFamily="34" charset="0"/>
              </a:rPr>
              <a:t>In 1Q 2022, the Sangachal terminal </a:t>
            </a:r>
            <a:r>
              <a:rPr lang="az-Latn-AZ" sz="1800" dirty="0">
                <a:cs typeface="Arial" panose="020B0604020202020204" pitchFamily="34" charset="0"/>
              </a:rPr>
              <a:t>sent</a:t>
            </a:r>
            <a:r>
              <a:rPr lang="en-US" sz="1800" dirty="0">
                <a:cs typeface="Arial" panose="020B0604020202020204" pitchFamily="34" charset="0"/>
              </a:rPr>
              <a:t> more than</a:t>
            </a:r>
            <a:r>
              <a:rPr lang="az-Latn-AZ" sz="1800" dirty="0">
                <a:cs typeface="Arial" panose="020B0604020202020204" pitchFamily="34" charset="0"/>
              </a:rPr>
              <a:t> </a:t>
            </a:r>
            <a:r>
              <a:rPr lang="en-US" sz="1800" b="1" dirty="0">
                <a:cs typeface="Arial" panose="020B0604020202020204" pitchFamily="34" charset="0"/>
              </a:rPr>
              <a:t>57 million barrels of oil and condensate </a:t>
            </a:r>
            <a:r>
              <a:rPr lang="en-US" sz="1800" dirty="0">
                <a:cs typeface="Arial" panose="020B0604020202020204" pitchFamily="34" charset="0"/>
              </a:rPr>
              <a:t>and about </a:t>
            </a:r>
            <a:r>
              <a:rPr lang="en-US" sz="1800" b="1" dirty="0">
                <a:cs typeface="Arial" panose="020B0604020202020204" pitchFamily="34" charset="0"/>
              </a:rPr>
              <a:t>6.4 billion standard cubic </a:t>
            </a:r>
            <a:r>
              <a:rPr lang="en-US" sz="1800" b="1" dirty="0" err="1">
                <a:cs typeface="Arial" panose="020B0604020202020204" pitchFamily="34" charset="0"/>
              </a:rPr>
              <a:t>metres</a:t>
            </a:r>
            <a:r>
              <a:rPr lang="en-US" sz="1800" b="1" dirty="0">
                <a:cs typeface="Arial" panose="020B0604020202020204" pitchFamily="34" charset="0"/>
              </a:rPr>
              <a:t> of Shah Deniz gas</a:t>
            </a:r>
            <a:r>
              <a:rPr lang="en-US" sz="18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8FC200"/>
              </a:buClr>
              <a:buFontTx/>
              <a:buChar char="•"/>
              <a:defRPr/>
            </a:pPr>
            <a:r>
              <a:rPr lang="en-US" sz="1800" dirty="0">
                <a:cs typeface="Arial" panose="020B0604020202020204" pitchFamily="34" charset="0"/>
              </a:rPr>
              <a:t>The daily exporting capacity of the terminal is currently </a:t>
            </a:r>
            <a:r>
              <a:rPr lang="en-US" sz="1800" b="1" dirty="0">
                <a:cs typeface="Arial" panose="020B0604020202020204" pitchFamily="34" charset="0"/>
              </a:rPr>
              <a:t>1.2 million barrels of oil and condensate </a:t>
            </a:r>
            <a:r>
              <a:rPr lang="en-US" sz="1800" dirty="0">
                <a:cs typeface="Arial" panose="020B0604020202020204" pitchFamily="34" charset="0"/>
              </a:rPr>
              <a:t>and </a:t>
            </a:r>
            <a:r>
              <a:rPr lang="en-US" sz="1800" b="1" dirty="0">
                <a:cs typeface="Arial" panose="020B0604020202020204" pitchFamily="34" charset="0"/>
              </a:rPr>
              <a:t>100 million cubic </a:t>
            </a:r>
            <a:r>
              <a:rPr lang="en-US" sz="1800" b="1" dirty="0" err="1">
                <a:cs typeface="Arial" panose="020B0604020202020204" pitchFamily="34" charset="0"/>
              </a:rPr>
              <a:t>metres</a:t>
            </a:r>
            <a:r>
              <a:rPr lang="en-US" sz="1800" b="1" dirty="0">
                <a:cs typeface="Arial" panose="020B0604020202020204" pitchFamily="34" charset="0"/>
              </a:rPr>
              <a:t> of gas</a:t>
            </a:r>
            <a:r>
              <a:rPr lang="en-US" sz="1800" dirty="0">
                <a:cs typeface="Arial" panose="020B0604020202020204" pitchFamily="34" charset="0"/>
              </a:rPr>
              <a:t> (including 81 million cubic </a:t>
            </a:r>
            <a:r>
              <a:rPr lang="en-US" sz="1800" dirty="0" err="1">
                <a:cs typeface="Arial" panose="020B0604020202020204" pitchFamily="34" charset="0"/>
              </a:rPr>
              <a:t>metres</a:t>
            </a:r>
            <a:r>
              <a:rPr lang="en-US" sz="1800" dirty="0">
                <a:cs typeface="Arial" panose="020B0604020202020204" pitchFamily="34" charset="0"/>
              </a:rPr>
              <a:t> for Shah Deniz gas)</a:t>
            </a:r>
            <a:endParaRPr lang="en-GB" sz="1800" dirty="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E1900-55C4-4929-A138-6B5A23C11854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Univers for BP" panose="020B0603020202020204" pitchFamily="34" charset="0"/>
              </a:rPr>
              <a:t>Sangachal terminal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7B7AD32-19E0-4ACF-9D6E-1497F286C990}"/>
              </a:ext>
            </a:extLst>
          </p:cNvPr>
          <p:cNvSpPr txBox="1">
            <a:spLocks noChangeArrowheads="1"/>
          </p:cNvSpPr>
          <p:nvPr/>
        </p:nvSpPr>
        <p:spPr>
          <a:xfrm>
            <a:off x="239349" y="207523"/>
            <a:ext cx="7268891" cy="91522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09900"/>
                </a:solidFill>
                <a:effectLst/>
                <a:latin typeface="Univers for BP Light" panose="020B04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9pPr>
          </a:lstStyle>
          <a:p>
            <a:r>
              <a:rPr lang="en-US" altLang="en-US" sz="4800" dirty="0">
                <a:latin typeface="Better Times for bp" panose="02000000000000000000" pitchFamily="2" charset="0"/>
                <a:cs typeface="Arial" panose="020B0604020202020204" pitchFamily="34" charset="0"/>
              </a:rPr>
              <a:t>1Q 2022 highlights –Sangachal terminal </a:t>
            </a:r>
          </a:p>
        </p:txBody>
      </p:sp>
    </p:spTree>
    <p:extLst>
      <p:ext uri="{BB962C8B-B14F-4D97-AF65-F5344CB8AC3E}">
        <p14:creationId xmlns:p14="http://schemas.microsoft.com/office/powerpoint/2010/main" val="377121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ky, outdoor, water, ship&#10;&#10;Description automatically generated">
            <a:extLst>
              <a:ext uri="{FF2B5EF4-FFF2-40B4-BE49-F238E27FC236}">
                <a16:creationId xmlns:a16="http://schemas.microsoft.com/office/drawing/2014/main" id="{C9736700-B64E-4004-8A2C-EC462816E7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4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9385" y="0"/>
            <a:ext cx="6242613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A77C07-0228-4F62-A226-C3ADACFF7875}"/>
              </a:ext>
            </a:extLst>
          </p:cNvPr>
          <p:cNvSpPr txBox="1"/>
          <p:nvPr/>
        </p:nvSpPr>
        <p:spPr>
          <a:xfrm>
            <a:off x="5949386" y="6508360"/>
            <a:ext cx="6242614" cy="34964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solidFill>
                  <a:schemeClr val="bg1"/>
                </a:solidFill>
                <a:latin typeface="Univers for BP" panose="020B0603020202020204" pitchFamily="34" charset="0"/>
              </a:rPr>
              <a:t>Satti</a:t>
            </a:r>
            <a:r>
              <a:rPr lang="en-US" sz="1600" dirty="0">
                <a:solidFill>
                  <a:schemeClr val="bg1"/>
                </a:solidFill>
                <a:latin typeface="Univers for BP" panose="020B0603020202020204" pitchFamily="34" charset="0"/>
              </a:rPr>
              <a:t> jack-up rig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7877216-F2AA-49AC-B2B2-2BEC21F892CB}"/>
              </a:ext>
            </a:extLst>
          </p:cNvPr>
          <p:cNvSpPr txBox="1">
            <a:spLocks noChangeArrowheads="1"/>
          </p:cNvSpPr>
          <p:nvPr/>
        </p:nvSpPr>
        <p:spPr>
          <a:xfrm>
            <a:off x="239349" y="207523"/>
            <a:ext cx="5710037" cy="91522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09900"/>
                </a:solidFill>
                <a:effectLst/>
                <a:latin typeface="Univers for BP Light" panose="020B04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9pPr>
          </a:lstStyle>
          <a:p>
            <a:r>
              <a:rPr lang="en-US" altLang="en-US" sz="4800" dirty="0">
                <a:latin typeface="Better Times for bp" panose="02000000000000000000" pitchFamily="2" charset="0"/>
                <a:cs typeface="Arial" panose="020B0604020202020204" pitchFamily="34" charset="0"/>
              </a:rPr>
              <a:t>1Q 2022 highlights –exploration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A911210-6249-4E83-9F05-14BB257B4755}"/>
              </a:ext>
            </a:extLst>
          </p:cNvPr>
          <p:cNvSpPr txBox="1">
            <a:spLocks/>
          </p:cNvSpPr>
          <p:nvPr/>
        </p:nvSpPr>
        <p:spPr>
          <a:xfrm>
            <a:off x="239349" y="1325999"/>
            <a:ext cx="4926540" cy="4389001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effectLst/>
                <a:latin typeface="Univers for BP" panose="020B0603020202020204" pitchFamily="34" charset="0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effectLst/>
                <a:latin typeface="Univers for BP" panose="020B0603020202020204" pitchFamily="34" charset="0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/>
                <a:latin typeface="Univers for BP" panose="020B0603020202020204" pitchFamily="34" charset="0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effectLst/>
                <a:latin typeface="Univers for BP" panose="020B0603020202020204" pitchFamily="34" charset="0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effectLst/>
                <a:latin typeface="Univers for BP" panose="020B060302020202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rgbClr val="8FC200"/>
              </a:buClr>
              <a:buFontTx/>
              <a:buChar char="•"/>
              <a:defRPr/>
            </a:pPr>
            <a:r>
              <a:rPr lang="en-US" sz="1800" dirty="0">
                <a:cs typeface="Arial" panose="020B0604020202020204" pitchFamily="34" charset="0"/>
              </a:rPr>
              <a:t>On the </a:t>
            </a:r>
            <a:r>
              <a:rPr lang="en-US" sz="1800" dirty="0" err="1">
                <a:cs typeface="Arial" panose="020B0604020202020204" pitchFamily="34" charset="0"/>
              </a:rPr>
              <a:t>Shafag-Asiman</a:t>
            </a:r>
            <a:r>
              <a:rPr lang="en-US" sz="1800" dirty="0">
                <a:cs typeface="Arial" panose="020B0604020202020204" pitchFamily="34" charset="0"/>
              </a:rPr>
              <a:t> offshore block, the drilling of the </a:t>
            </a:r>
            <a:r>
              <a:rPr lang="en-US" sz="1800" b="1" dirty="0">
                <a:cs typeface="Arial" panose="020B0604020202020204" pitchFamily="34" charset="0"/>
              </a:rPr>
              <a:t>first exploration well was completed </a:t>
            </a:r>
            <a:r>
              <a:rPr lang="en-US" sz="1800" dirty="0">
                <a:cs typeface="Arial" panose="020B0604020202020204" pitchFamily="34" charset="0"/>
              </a:rPr>
              <a:t>in March 2021. Post-well analysis of the data received during the drilling is ongoing. 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8FC200"/>
              </a:buClr>
              <a:buFontTx/>
              <a:buChar char="•"/>
              <a:defRPr/>
            </a:pPr>
            <a:r>
              <a:rPr lang="en-US" altLang="ja-JP" sz="1800" dirty="0">
                <a:cs typeface="Arial" panose="020B0604020202020204" pitchFamily="34" charset="0"/>
              </a:rPr>
              <a:t>In the SWAP area, t</a:t>
            </a:r>
            <a:r>
              <a:rPr lang="en-US" sz="1800" dirty="0">
                <a:cs typeface="Arial" panose="020B0604020202020204" pitchFamily="34" charset="0"/>
              </a:rPr>
              <a:t>he </a:t>
            </a:r>
            <a:r>
              <a:rPr lang="en-US" sz="1800" b="1" dirty="0">
                <a:cs typeface="Arial" panose="020B0604020202020204" pitchFamily="34" charset="0"/>
              </a:rPr>
              <a:t>third exploration was spudded </a:t>
            </a:r>
            <a:r>
              <a:rPr lang="en-US" sz="1800" dirty="0">
                <a:cs typeface="Arial" panose="020B0604020202020204" pitchFamily="34" charset="0"/>
              </a:rPr>
              <a:t>on 4 April 2022. Drilling activities are currently ongoing at the depth of around 770 </a:t>
            </a:r>
            <a:r>
              <a:rPr lang="en-US" sz="1800" dirty="0" err="1">
                <a:cs typeface="Arial" panose="020B0604020202020204" pitchFamily="34" charset="0"/>
              </a:rPr>
              <a:t>metres</a:t>
            </a:r>
            <a:r>
              <a:rPr lang="en-US" sz="1800" dirty="0">
                <a:cs typeface="Arial" panose="020B0604020202020204" pitchFamily="34" charset="0"/>
              </a:rPr>
              <a:t>. The second well was safely plugged and abandoned in March 2022 at its total depth of 4,230 meters. </a:t>
            </a:r>
            <a:endParaRPr lang="en-US" altLang="ja-JP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19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987589-4E88-49D7-9995-68E560397D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9386" y="0"/>
            <a:ext cx="6242614" cy="685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7BCDC7E-A848-409A-9A99-FDEE6718C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49" y="1514720"/>
            <a:ext cx="4690151" cy="202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179388" indent="-179388" algn="l" eaLnBrk="0" hangingPunct="0">
              <a:spcBef>
                <a:spcPct val="50000"/>
              </a:spcBef>
              <a:buClr>
                <a:schemeClr val="accent2"/>
              </a:buClr>
              <a:buFont typeface="Univers 45 Light" pitchFamily="2" charset="0"/>
              <a:buChar char="•"/>
              <a:defRPr>
                <a:solidFill>
                  <a:schemeClr val="tx1"/>
                </a:solidFill>
                <a:latin typeface="Univers 45 Light" pitchFamily="2" charset="0"/>
                <a:cs typeface="Arial" charset="0"/>
              </a:defRPr>
            </a:lvl1pPr>
            <a:lvl2pPr marL="742950" indent="-285750" algn="l" eaLnBrk="0" hangingPunct="0">
              <a:spcBef>
                <a:spcPct val="50000"/>
              </a:spcBef>
              <a:buClr>
                <a:schemeClr val="accent2"/>
              </a:buClr>
              <a:buFont typeface="Arial" charset="0"/>
              <a:buChar char="−"/>
              <a:defRPr>
                <a:solidFill>
                  <a:schemeClr val="tx1"/>
                </a:solidFill>
                <a:latin typeface="Univers 45 Light" pitchFamily="2" charset="0"/>
                <a:cs typeface="Arial" charset="0"/>
              </a:defRPr>
            </a:lvl2pPr>
            <a:lvl3pPr marL="1143000" indent="-228600" algn="l" eaLnBrk="0" hangingPunct="0">
              <a:spcBef>
                <a:spcPct val="50000"/>
              </a:spcBef>
              <a:buClr>
                <a:schemeClr val="accent2"/>
              </a:buClr>
              <a:buFont typeface="Arial" charset="0"/>
              <a:buChar char="−"/>
              <a:defRPr>
                <a:solidFill>
                  <a:schemeClr val="tx1"/>
                </a:solidFill>
                <a:latin typeface="Univers 45 Light" pitchFamily="2" charset="0"/>
                <a:cs typeface="Arial" charset="0"/>
              </a:defRPr>
            </a:lvl3pPr>
            <a:lvl4pPr marL="1600200" indent="-228600" algn="l" eaLnBrk="0" hangingPunct="0">
              <a:spcBef>
                <a:spcPct val="50000"/>
              </a:spcBef>
              <a:buClr>
                <a:schemeClr val="accent2"/>
              </a:buClr>
              <a:buFont typeface="Arial" charset="0"/>
              <a:buChar char="−"/>
              <a:defRPr>
                <a:solidFill>
                  <a:schemeClr val="tx1"/>
                </a:solidFill>
                <a:latin typeface="Univers 45 Light" pitchFamily="2" charset="0"/>
                <a:cs typeface="Arial" charset="0"/>
              </a:defRPr>
            </a:lvl4pPr>
            <a:lvl5pPr marL="2057400" indent="-228600" algn="l" eaLnBrk="0" hangingPunct="0">
              <a:spcBef>
                <a:spcPct val="50000"/>
              </a:spcBef>
              <a:buClr>
                <a:schemeClr val="accent2"/>
              </a:buClr>
              <a:buFont typeface="Arial" charset="0"/>
              <a:buChar char="−"/>
              <a:defRPr>
                <a:solidFill>
                  <a:schemeClr val="tx1"/>
                </a:solidFill>
                <a:latin typeface="Univers 45 Light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>
                <a:solidFill>
                  <a:schemeClr val="tx1"/>
                </a:solidFill>
                <a:latin typeface="Univers 45 Light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>
                <a:solidFill>
                  <a:schemeClr val="tx1"/>
                </a:solidFill>
                <a:latin typeface="Univers 45 Light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>
                <a:solidFill>
                  <a:schemeClr val="tx1"/>
                </a:solidFill>
                <a:latin typeface="Univers 45 Light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−"/>
              <a:defRPr>
                <a:solidFill>
                  <a:schemeClr val="tx1"/>
                </a:solidFill>
                <a:latin typeface="Univers 45 Light" pitchFamily="2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Tx/>
              <a:buChar char="•"/>
            </a:pPr>
            <a:r>
              <a:rPr lang="en-US" altLang="en-US" sz="1800" kern="0" dirty="0">
                <a:solidFill>
                  <a:prstClr val="black"/>
                </a:solidFill>
                <a:latin typeface="Univers for BP" panose="020B0603020202020204" pitchFamily="34" charset="0"/>
                <a:cs typeface="Arial" panose="020B0604020202020204" pitchFamily="34" charset="0"/>
              </a:rPr>
              <a:t>2,247</a:t>
            </a:r>
            <a:r>
              <a:rPr lang="en-GB" altLang="en-US" sz="1800" kern="0" dirty="0">
                <a:solidFill>
                  <a:prstClr val="black"/>
                </a:solidFill>
                <a:latin typeface="Univers for BP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kern="0" dirty="0">
                <a:solidFill>
                  <a:prstClr val="black"/>
                </a:solidFill>
                <a:latin typeface="Univers for BP" panose="020B0603020202020204" pitchFamily="34" charset="0"/>
                <a:cs typeface="Arial" panose="020B0604020202020204" pitchFamily="34" charset="0"/>
              </a:rPr>
              <a:t>Azerbaijani nationals directly employed by bp </a:t>
            </a:r>
            <a:r>
              <a:rPr lang="az-Latn-AZ" altLang="en-US" sz="1800" kern="0" dirty="0">
                <a:solidFill>
                  <a:prstClr val="black"/>
                </a:solidFill>
                <a:latin typeface="Univers for BP" panose="020B0603020202020204" pitchFamily="34" charset="0"/>
                <a:cs typeface="Arial" panose="020B0604020202020204" pitchFamily="34" charset="0"/>
              </a:rPr>
              <a:t>(including </a:t>
            </a:r>
            <a:r>
              <a:rPr lang="az-Latn-AZ" altLang="en-US" sz="1800" kern="0" dirty="0" err="1">
                <a:solidFill>
                  <a:prstClr val="black"/>
                </a:solidFill>
                <a:latin typeface="Univers for BP" panose="020B0603020202020204" pitchFamily="34" charset="0"/>
                <a:cs typeface="Arial" panose="020B0604020202020204" pitchFamily="34" charset="0"/>
              </a:rPr>
              <a:t>fixed-term</a:t>
            </a:r>
            <a:r>
              <a:rPr lang="az-Latn-AZ" altLang="en-US" sz="1800" kern="0" dirty="0">
                <a:solidFill>
                  <a:prstClr val="black"/>
                </a:solidFill>
                <a:latin typeface="Univers for BP" panose="020B0603020202020204" pitchFamily="34" charset="0"/>
                <a:cs typeface="Arial" panose="020B0604020202020204" pitchFamily="34" charset="0"/>
              </a:rPr>
              <a:t> </a:t>
            </a:r>
            <a:r>
              <a:rPr lang="az-Latn-AZ" altLang="en-US" sz="1800" kern="0" dirty="0" err="1">
                <a:solidFill>
                  <a:prstClr val="black"/>
                </a:solidFill>
                <a:latin typeface="Univers for BP" panose="020B0603020202020204" pitchFamily="34" charset="0"/>
                <a:cs typeface="Arial" panose="020B0604020202020204" pitchFamily="34" charset="0"/>
              </a:rPr>
              <a:t>employees</a:t>
            </a:r>
            <a:r>
              <a:rPr lang="az-Latn-AZ" altLang="en-US" sz="1800" kern="0" dirty="0">
                <a:solidFill>
                  <a:prstClr val="black"/>
                </a:solidFill>
                <a:latin typeface="Univers for BP" panose="020B0603020202020204" pitchFamily="34" charset="0"/>
                <a:cs typeface="Arial" panose="020B0604020202020204" pitchFamily="34" charset="0"/>
              </a:rPr>
              <a:t>)</a:t>
            </a:r>
            <a:endParaRPr lang="en-US" altLang="en-US" sz="1800" kern="0" dirty="0">
              <a:solidFill>
                <a:prstClr val="black"/>
              </a:solidFill>
              <a:latin typeface="Univers for BP" panose="020B0603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Tx/>
              <a:buChar char="•"/>
            </a:pPr>
            <a:r>
              <a:rPr lang="en-US" altLang="en-US" sz="1800" kern="0" dirty="0">
                <a:solidFill>
                  <a:prstClr val="black"/>
                </a:solidFill>
                <a:latin typeface="Univers for BP" panose="020B0603020202020204" pitchFamily="34" charset="0"/>
                <a:cs typeface="Arial" panose="020B0604020202020204" pitchFamily="34" charset="0"/>
              </a:rPr>
              <a:t>90% of professionals in Azerbaijan comprised of national employees                     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8C0AE2E-8F40-4555-B5D1-1CB95DE53653}"/>
              </a:ext>
            </a:extLst>
          </p:cNvPr>
          <p:cNvGrpSpPr/>
          <p:nvPr/>
        </p:nvGrpSpPr>
        <p:grpSpPr>
          <a:xfrm>
            <a:off x="527363" y="3996891"/>
            <a:ext cx="4690151" cy="1851816"/>
            <a:chOff x="5961062" y="1557339"/>
            <a:chExt cx="4690151" cy="1851816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E66B2961-DF57-4B34-8A15-D2E596D48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8463" y="2185289"/>
              <a:ext cx="1225647" cy="1223866"/>
            </a:xfrm>
            <a:custGeom>
              <a:avLst/>
              <a:gdLst>
                <a:gd name="T0" fmla="*/ 2147483647 w 127"/>
                <a:gd name="T1" fmla="*/ 2147483647 h 128"/>
                <a:gd name="T2" fmla="*/ 0 w 127"/>
                <a:gd name="T3" fmla="*/ 2147483647 h 128"/>
                <a:gd name="T4" fmla="*/ 2147483647 w 127"/>
                <a:gd name="T5" fmla="*/ 2147483647 h 128"/>
                <a:gd name="T6" fmla="*/ 2147483647 w 127"/>
                <a:gd name="T7" fmla="*/ 2147483647 h 128"/>
                <a:gd name="T8" fmla="*/ 2147483647 w 127"/>
                <a:gd name="T9" fmla="*/ 2147483647 h 128"/>
                <a:gd name="T10" fmla="*/ 2147483647 w 127"/>
                <a:gd name="T11" fmla="*/ 2147483647 h 128"/>
                <a:gd name="T12" fmla="*/ 2147483647 w 127"/>
                <a:gd name="T13" fmla="*/ 2147483647 h 128"/>
                <a:gd name="T14" fmla="*/ 2147483647 w 127"/>
                <a:gd name="T15" fmla="*/ 2147483647 h 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connsiteX0" fmla="*/ 2544 w 10047"/>
                <a:gd name="connsiteY0" fmla="*/ 546 h 9922"/>
                <a:gd name="connsiteX1" fmla="*/ 47 w 10047"/>
                <a:gd name="connsiteY1" fmla="*/ 4922 h 9922"/>
                <a:gd name="connsiteX2" fmla="*/ 5008 w 10047"/>
                <a:gd name="connsiteY2" fmla="*/ 9922 h 9922"/>
                <a:gd name="connsiteX3" fmla="*/ 10047 w 10047"/>
                <a:gd name="connsiteY3" fmla="*/ 4922 h 9922"/>
                <a:gd name="connsiteX4" fmla="*/ 5008 w 10047"/>
                <a:gd name="connsiteY4" fmla="*/ 0 h 9922"/>
                <a:gd name="connsiteX5" fmla="*/ 5008 w 10047"/>
                <a:gd name="connsiteY5" fmla="*/ 0 h 9922"/>
                <a:gd name="connsiteX6" fmla="*/ 5008 w 10047"/>
                <a:gd name="connsiteY6" fmla="*/ 4922 h 9922"/>
                <a:gd name="connsiteX7" fmla="*/ 2544 w 10047"/>
                <a:gd name="connsiteY7" fmla="*/ 546 h 9922"/>
                <a:gd name="connsiteX0" fmla="*/ 2532 w 10000"/>
                <a:gd name="connsiteY0" fmla="*/ 550 h 10000"/>
                <a:gd name="connsiteX1" fmla="*/ 47 w 10000"/>
                <a:gd name="connsiteY1" fmla="*/ 4961 h 10000"/>
                <a:gd name="connsiteX2" fmla="*/ 4985 w 10000"/>
                <a:gd name="connsiteY2" fmla="*/ 10000 h 10000"/>
                <a:gd name="connsiteX3" fmla="*/ 10000 w 10000"/>
                <a:gd name="connsiteY3" fmla="*/ 4961 h 10000"/>
                <a:gd name="connsiteX4" fmla="*/ 4985 w 10000"/>
                <a:gd name="connsiteY4" fmla="*/ 0 h 10000"/>
                <a:gd name="connsiteX5" fmla="*/ 4985 w 10000"/>
                <a:gd name="connsiteY5" fmla="*/ 0 h 10000"/>
                <a:gd name="connsiteX6" fmla="*/ 4985 w 10000"/>
                <a:gd name="connsiteY6" fmla="*/ 4961 h 10000"/>
                <a:gd name="connsiteX7" fmla="*/ 2532 w 10000"/>
                <a:gd name="connsiteY7" fmla="*/ 550 h 10000"/>
                <a:gd name="connsiteX0" fmla="*/ 2532 w 10000"/>
                <a:gd name="connsiteY0" fmla="*/ 550 h 10000"/>
                <a:gd name="connsiteX1" fmla="*/ 47 w 10000"/>
                <a:gd name="connsiteY1" fmla="*/ 4961 h 10000"/>
                <a:gd name="connsiteX2" fmla="*/ 4985 w 10000"/>
                <a:gd name="connsiteY2" fmla="*/ 10000 h 10000"/>
                <a:gd name="connsiteX3" fmla="*/ 10000 w 10000"/>
                <a:gd name="connsiteY3" fmla="*/ 4961 h 10000"/>
                <a:gd name="connsiteX4" fmla="*/ 4985 w 10000"/>
                <a:gd name="connsiteY4" fmla="*/ 0 h 10000"/>
                <a:gd name="connsiteX5" fmla="*/ 4985 w 10000"/>
                <a:gd name="connsiteY5" fmla="*/ 0 h 10000"/>
                <a:gd name="connsiteX6" fmla="*/ 4985 w 10000"/>
                <a:gd name="connsiteY6" fmla="*/ 4961 h 10000"/>
                <a:gd name="connsiteX7" fmla="*/ 2532 w 10000"/>
                <a:gd name="connsiteY7" fmla="*/ 550 h 10000"/>
                <a:gd name="connsiteX0" fmla="*/ 2557 w 10025"/>
                <a:gd name="connsiteY0" fmla="*/ 550 h 10000"/>
                <a:gd name="connsiteX1" fmla="*/ 72 w 10025"/>
                <a:gd name="connsiteY1" fmla="*/ 4961 h 10000"/>
                <a:gd name="connsiteX2" fmla="*/ 5010 w 10025"/>
                <a:gd name="connsiteY2" fmla="*/ 10000 h 10000"/>
                <a:gd name="connsiteX3" fmla="*/ 10025 w 10025"/>
                <a:gd name="connsiteY3" fmla="*/ 4961 h 10000"/>
                <a:gd name="connsiteX4" fmla="*/ 5010 w 10025"/>
                <a:gd name="connsiteY4" fmla="*/ 0 h 10000"/>
                <a:gd name="connsiteX5" fmla="*/ 5010 w 10025"/>
                <a:gd name="connsiteY5" fmla="*/ 0 h 10000"/>
                <a:gd name="connsiteX6" fmla="*/ 5010 w 10025"/>
                <a:gd name="connsiteY6" fmla="*/ 4961 h 10000"/>
                <a:gd name="connsiteX7" fmla="*/ 2557 w 10025"/>
                <a:gd name="connsiteY7" fmla="*/ 550 h 10000"/>
                <a:gd name="connsiteX0" fmla="*/ 2491 w 9959"/>
                <a:gd name="connsiteY0" fmla="*/ 550 h 10000"/>
                <a:gd name="connsiteX1" fmla="*/ 6 w 9959"/>
                <a:gd name="connsiteY1" fmla="*/ 4961 h 10000"/>
                <a:gd name="connsiteX2" fmla="*/ 4944 w 9959"/>
                <a:gd name="connsiteY2" fmla="*/ 10000 h 10000"/>
                <a:gd name="connsiteX3" fmla="*/ 9959 w 9959"/>
                <a:gd name="connsiteY3" fmla="*/ 4961 h 10000"/>
                <a:gd name="connsiteX4" fmla="*/ 4944 w 9959"/>
                <a:gd name="connsiteY4" fmla="*/ 0 h 10000"/>
                <a:gd name="connsiteX5" fmla="*/ 4944 w 9959"/>
                <a:gd name="connsiteY5" fmla="*/ 0 h 10000"/>
                <a:gd name="connsiteX6" fmla="*/ 4944 w 9959"/>
                <a:gd name="connsiteY6" fmla="*/ 4961 h 10000"/>
                <a:gd name="connsiteX7" fmla="*/ 2491 w 9959"/>
                <a:gd name="connsiteY7" fmla="*/ 550 h 10000"/>
                <a:gd name="connsiteX0" fmla="*/ 2497 w 9996"/>
                <a:gd name="connsiteY0" fmla="*/ 550 h 10000"/>
                <a:gd name="connsiteX1" fmla="*/ 2 w 9996"/>
                <a:gd name="connsiteY1" fmla="*/ 4961 h 10000"/>
                <a:gd name="connsiteX2" fmla="*/ 4960 w 9996"/>
                <a:gd name="connsiteY2" fmla="*/ 10000 h 10000"/>
                <a:gd name="connsiteX3" fmla="*/ 9996 w 9996"/>
                <a:gd name="connsiteY3" fmla="*/ 4961 h 10000"/>
                <a:gd name="connsiteX4" fmla="*/ 4960 w 9996"/>
                <a:gd name="connsiteY4" fmla="*/ 0 h 10000"/>
                <a:gd name="connsiteX5" fmla="*/ 4960 w 9996"/>
                <a:gd name="connsiteY5" fmla="*/ 0 h 10000"/>
                <a:gd name="connsiteX6" fmla="*/ 4960 w 9996"/>
                <a:gd name="connsiteY6" fmla="*/ 4961 h 10000"/>
                <a:gd name="connsiteX7" fmla="*/ 2497 w 9996"/>
                <a:gd name="connsiteY7" fmla="*/ 550 h 10000"/>
                <a:gd name="connsiteX0" fmla="*/ 2497 w 9999"/>
                <a:gd name="connsiteY0" fmla="*/ 550 h 10000"/>
                <a:gd name="connsiteX1" fmla="*/ 1 w 9999"/>
                <a:gd name="connsiteY1" fmla="*/ 4961 h 10000"/>
                <a:gd name="connsiteX2" fmla="*/ 4961 w 9999"/>
                <a:gd name="connsiteY2" fmla="*/ 10000 h 10000"/>
                <a:gd name="connsiteX3" fmla="*/ 9999 w 9999"/>
                <a:gd name="connsiteY3" fmla="*/ 4961 h 10000"/>
                <a:gd name="connsiteX4" fmla="*/ 4961 w 9999"/>
                <a:gd name="connsiteY4" fmla="*/ 0 h 10000"/>
                <a:gd name="connsiteX5" fmla="*/ 4961 w 9999"/>
                <a:gd name="connsiteY5" fmla="*/ 0 h 10000"/>
                <a:gd name="connsiteX6" fmla="*/ 4961 w 9999"/>
                <a:gd name="connsiteY6" fmla="*/ 4961 h 10000"/>
                <a:gd name="connsiteX7" fmla="*/ 2497 w 9999"/>
                <a:gd name="connsiteY7" fmla="*/ 550 h 10000"/>
                <a:gd name="connsiteX0" fmla="*/ 2675 w 10061"/>
                <a:gd name="connsiteY0" fmla="*/ 589 h 10000"/>
                <a:gd name="connsiteX1" fmla="*/ 62 w 10061"/>
                <a:gd name="connsiteY1" fmla="*/ 4961 h 10000"/>
                <a:gd name="connsiteX2" fmla="*/ 5022 w 10061"/>
                <a:gd name="connsiteY2" fmla="*/ 10000 h 10000"/>
                <a:gd name="connsiteX3" fmla="*/ 10061 w 10061"/>
                <a:gd name="connsiteY3" fmla="*/ 4961 h 10000"/>
                <a:gd name="connsiteX4" fmla="*/ 5022 w 10061"/>
                <a:gd name="connsiteY4" fmla="*/ 0 h 10000"/>
                <a:gd name="connsiteX5" fmla="*/ 5022 w 10061"/>
                <a:gd name="connsiteY5" fmla="*/ 0 h 10000"/>
                <a:gd name="connsiteX6" fmla="*/ 5022 w 10061"/>
                <a:gd name="connsiteY6" fmla="*/ 4961 h 10000"/>
                <a:gd name="connsiteX7" fmla="*/ 2675 w 10061"/>
                <a:gd name="connsiteY7" fmla="*/ 589 h 10000"/>
                <a:gd name="connsiteX0" fmla="*/ 2675 w 10061"/>
                <a:gd name="connsiteY0" fmla="*/ 589 h 10000"/>
                <a:gd name="connsiteX1" fmla="*/ 62 w 10061"/>
                <a:gd name="connsiteY1" fmla="*/ 4961 h 10000"/>
                <a:gd name="connsiteX2" fmla="*/ 5022 w 10061"/>
                <a:gd name="connsiteY2" fmla="*/ 10000 h 10000"/>
                <a:gd name="connsiteX3" fmla="*/ 10061 w 10061"/>
                <a:gd name="connsiteY3" fmla="*/ 4961 h 10000"/>
                <a:gd name="connsiteX4" fmla="*/ 5022 w 10061"/>
                <a:gd name="connsiteY4" fmla="*/ 0 h 10000"/>
                <a:gd name="connsiteX5" fmla="*/ 5022 w 10061"/>
                <a:gd name="connsiteY5" fmla="*/ 0 h 10000"/>
                <a:gd name="connsiteX6" fmla="*/ 5022 w 10061"/>
                <a:gd name="connsiteY6" fmla="*/ 4961 h 10000"/>
                <a:gd name="connsiteX7" fmla="*/ 2675 w 10061"/>
                <a:gd name="connsiteY7" fmla="*/ 589 h 10000"/>
                <a:gd name="connsiteX0" fmla="*/ 2675 w 10061"/>
                <a:gd name="connsiteY0" fmla="*/ 589 h 10000"/>
                <a:gd name="connsiteX1" fmla="*/ 62 w 10061"/>
                <a:gd name="connsiteY1" fmla="*/ 4961 h 10000"/>
                <a:gd name="connsiteX2" fmla="*/ 5022 w 10061"/>
                <a:gd name="connsiteY2" fmla="*/ 10000 h 10000"/>
                <a:gd name="connsiteX3" fmla="*/ 10061 w 10061"/>
                <a:gd name="connsiteY3" fmla="*/ 4961 h 10000"/>
                <a:gd name="connsiteX4" fmla="*/ 5022 w 10061"/>
                <a:gd name="connsiteY4" fmla="*/ 0 h 10000"/>
                <a:gd name="connsiteX5" fmla="*/ 5022 w 10061"/>
                <a:gd name="connsiteY5" fmla="*/ 0 h 10000"/>
                <a:gd name="connsiteX6" fmla="*/ 5022 w 10061"/>
                <a:gd name="connsiteY6" fmla="*/ 4961 h 10000"/>
                <a:gd name="connsiteX7" fmla="*/ 2675 w 10061"/>
                <a:gd name="connsiteY7" fmla="*/ 589 h 10000"/>
                <a:gd name="connsiteX0" fmla="*/ 2614 w 10000"/>
                <a:gd name="connsiteY0" fmla="*/ 589 h 10000"/>
                <a:gd name="connsiteX1" fmla="*/ 1 w 10000"/>
                <a:gd name="connsiteY1" fmla="*/ 4961 h 10000"/>
                <a:gd name="connsiteX2" fmla="*/ 4961 w 10000"/>
                <a:gd name="connsiteY2" fmla="*/ 10000 h 10000"/>
                <a:gd name="connsiteX3" fmla="*/ 10000 w 10000"/>
                <a:gd name="connsiteY3" fmla="*/ 4961 h 10000"/>
                <a:gd name="connsiteX4" fmla="*/ 4961 w 10000"/>
                <a:gd name="connsiteY4" fmla="*/ 0 h 10000"/>
                <a:gd name="connsiteX5" fmla="*/ 4961 w 10000"/>
                <a:gd name="connsiteY5" fmla="*/ 0 h 10000"/>
                <a:gd name="connsiteX6" fmla="*/ 4961 w 10000"/>
                <a:gd name="connsiteY6" fmla="*/ 4961 h 10000"/>
                <a:gd name="connsiteX7" fmla="*/ 2614 w 10000"/>
                <a:gd name="connsiteY7" fmla="*/ 589 h 10000"/>
                <a:gd name="connsiteX0" fmla="*/ 2614 w 10000"/>
                <a:gd name="connsiteY0" fmla="*/ 589 h 10000"/>
                <a:gd name="connsiteX1" fmla="*/ 1 w 10000"/>
                <a:gd name="connsiteY1" fmla="*/ 4961 h 10000"/>
                <a:gd name="connsiteX2" fmla="*/ 4961 w 10000"/>
                <a:gd name="connsiteY2" fmla="*/ 10000 h 10000"/>
                <a:gd name="connsiteX3" fmla="*/ 10000 w 10000"/>
                <a:gd name="connsiteY3" fmla="*/ 4961 h 10000"/>
                <a:gd name="connsiteX4" fmla="*/ 4961 w 10000"/>
                <a:gd name="connsiteY4" fmla="*/ 0 h 10000"/>
                <a:gd name="connsiteX5" fmla="*/ 4961 w 10000"/>
                <a:gd name="connsiteY5" fmla="*/ 0 h 10000"/>
                <a:gd name="connsiteX6" fmla="*/ 4961 w 10000"/>
                <a:gd name="connsiteY6" fmla="*/ 4961 h 10000"/>
                <a:gd name="connsiteX7" fmla="*/ 2614 w 10000"/>
                <a:gd name="connsiteY7" fmla="*/ 589 h 10000"/>
                <a:gd name="connsiteX0" fmla="*/ 2614 w 10000"/>
                <a:gd name="connsiteY0" fmla="*/ 589 h 10000"/>
                <a:gd name="connsiteX1" fmla="*/ 1 w 10000"/>
                <a:gd name="connsiteY1" fmla="*/ 4961 h 10000"/>
                <a:gd name="connsiteX2" fmla="*/ 4961 w 10000"/>
                <a:gd name="connsiteY2" fmla="*/ 10000 h 10000"/>
                <a:gd name="connsiteX3" fmla="*/ 10000 w 10000"/>
                <a:gd name="connsiteY3" fmla="*/ 4961 h 10000"/>
                <a:gd name="connsiteX4" fmla="*/ 4961 w 10000"/>
                <a:gd name="connsiteY4" fmla="*/ 0 h 10000"/>
                <a:gd name="connsiteX5" fmla="*/ 4961 w 10000"/>
                <a:gd name="connsiteY5" fmla="*/ 0 h 10000"/>
                <a:gd name="connsiteX6" fmla="*/ 4961 w 10000"/>
                <a:gd name="connsiteY6" fmla="*/ 4961 h 10000"/>
                <a:gd name="connsiteX7" fmla="*/ 2614 w 10000"/>
                <a:gd name="connsiteY7" fmla="*/ 589 h 10000"/>
                <a:gd name="connsiteX0" fmla="*/ 2614 w 10000"/>
                <a:gd name="connsiteY0" fmla="*/ 589 h 10000"/>
                <a:gd name="connsiteX1" fmla="*/ 1 w 10000"/>
                <a:gd name="connsiteY1" fmla="*/ 4961 h 10000"/>
                <a:gd name="connsiteX2" fmla="*/ 4961 w 10000"/>
                <a:gd name="connsiteY2" fmla="*/ 10000 h 10000"/>
                <a:gd name="connsiteX3" fmla="*/ 10000 w 10000"/>
                <a:gd name="connsiteY3" fmla="*/ 4961 h 10000"/>
                <a:gd name="connsiteX4" fmla="*/ 4961 w 10000"/>
                <a:gd name="connsiteY4" fmla="*/ 0 h 10000"/>
                <a:gd name="connsiteX5" fmla="*/ 4961 w 10000"/>
                <a:gd name="connsiteY5" fmla="*/ 0 h 10000"/>
                <a:gd name="connsiteX6" fmla="*/ 4961 w 10000"/>
                <a:gd name="connsiteY6" fmla="*/ 4961 h 10000"/>
                <a:gd name="connsiteX7" fmla="*/ 2614 w 10000"/>
                <a:gd name="connsiteY7" fmla="*/ 589 h 10000"/>
                <a:gd name="connsiteX0" fmla="*/ 2614 w 10000"/>
                <a:gd name="connsiteY0" fmla="*/ 589 h 10000"/>
                <a:gd name="connsiteX1" fmla="*/ 1 w 10000"/>
                <a:gd name="connsiteY1" fmla="*/ 4961 h 10000"/>
                <a:gd name="connsiteX2" fmla="*/ 4961 w 10000"/>
                <a:gd name="connsiteY2" fmla="*/ 10000 h 10000"/>
                <a:gd name="connsiteX3" fmla="*/ 10000 w 10000"/>
                <a:gd name="connsiteY3" fmla="*/ 4961 h 10000"/>
                <a:gd name="connsiteX4" fmla="*/ 4961 w 10000"/>
                <a:gd name="connsiteY4" fmla="*/ 0 h 10000"/>
                <a:gd name="connsiteX5" fmla="*/ 4961 w 10000"/>
                <a:gd name="connsiteY5" fmla="*/ 0 h 10000"/>
                <a:gd name="connsiteX6" fmla="*/ 4961 w 10000"/>
                <a:gd name="connsiteY6" fmla="*/ 4961 h 10000"/>
                <a:gd name="connsiteX7" fmla="*/ 2614 w 10000"/>
                <a:gd name="connsiteY7" fmla="*/ 589 h 10000"/>
                <a:gd name="connsiteX0" fmla="*/ 2614 w 10000"/>
                <a:gd name="connsiteY0" fmla="*/ 589 h 10000"/>
                <a:gd name="connsiteX1" fmla="*/ 1 w 10000"/>
                <a:gd name="connsiteY1" fmla="*/ 4961 h 10000"/>
                <a:gd name="connsiteX2" fmla="*/ 4961 w 10000"/>
                <a:gd name="connsiteY2" fmla="*/ 10000 h 10000"/>
                <a:gd name="connsiteX3" fmla="*/ 10000 w 10000"/>
                <a:gd name="connsiteY3" fmla="*/ 4961 h 10000"/>
                <a:gd name="connsiteX4" fmla="*/ 4961 w 10000"/>
                <a:gd name="connsiteY4" fmla="*/ 0 h 10000"/>
                <a:gd name="connsiteX5" fmla="*/ 4961 w 10000"/>
                <a:gd name="connsiteY5" fmla="*/ 0 h 10000"/>
                <a:gd name="connsiteX6" fmla="*/ 4961 w 10000"/>
                <a:gd name="connsiteY6" fmla="*/ 4961 h 10000"/>
                <a:gd name="connsiteX7" fmla="*/ 2614 w 10000"/>
                <a:gd name="connsiteY7" fmla="*/ 589 h 10000"/>
                <a:gd name="connsiteX0" fmla="*/ 2614 w 10000"/>
                <a:gd name="connsiteY0" fmla="*/ 589 h 10000"/>
                <a:gd name="connsiteX1" fmla="*/ 1 w 10000"/>
                <a:gd name="connsiteY1" fmla="*/ 4961 h 10000"/>
                <a:gd name="connsiteX2" fmla="*/ 4961 w 10000"/>
                <a:gd name="connsiteY2" fmla="*/ 10000 h 10000"/>
                <a:gd name="connsiteX3" fmla="*/ 10000 w 10000"/>
                <a:gd name="connsiteY3" fmla="*/ 4961 h 10000"/>
                <a:gd name="connsiteX4" fmla="*/ 4961 w 10000"/>
                <a:gd name="connsiteY4" fmla="*/ 0 h 10000"/>
                <a:gd name="connsiteX5" fmla="*/ 4961 w 10000"/>
                <a:gd name="connsiteY5" fmla="*/ 0 h 10000"/>
                <a:gd name="connsiteX6" fmla="*/ 4961 w 10000"/>
                <a:gd name="connsiteY6" fmla="*/ 4961 h 10000"/>
                <a:gd name="connsiteX7" fmla="*/ 2614 w 10000"/>
                <a:gd name="connsiteY7" fmla="*/ 589 h 10000"/>
                <a:gd name="connsiteX0" fmla="*/ 2614 w 10000"/>
                <a:gd name="connsiteY0" fmla="*/ 589 h 10000"/>
                <a:gd name="connsiteX1" fmla="*/ 1 w 10000"/>
                <a:gd name="connsiteY1" fmla="*/ 4961 h 10000"/>
                <a:gd name="connsiteX2" fmla="*/ 4961 w 10000"/>
                <a:gd name="connsiteY2" fmla="*/ 10000 h 10000"/>
                <a:gd name="connsiteX3" fmla="*/ 10000 w 10000"/>
                <a:gd name="connsiteY3" fmla="*/ 4961 h 10000"/>
                <a:gd name="connsiteX4" fmla="*/ 4961 w 10000"/>
                <a:gd name="connsiteY4" fmla="*/ 0 h 10000"/>
                <a:gd name="connsiteX5" fmla="*/ 4961 w 10000"/>
                <a:gd name="connsiteY5" fmla="*/ 0 h 10000"/>
                <a:gd name="connsiteX6" fmla="*/ 4961 w 10000"/>
                <a:gd name="connsiteY6" fmla="*/ 4961 h 10000"/>
                <a:gd name="connsiteX7" fmla="*/ 2614 w 10000"/>
                <a:gd name="connsiteY7" fmla="*/ 589 h 10000"/>
                <a:gd name="connsiteX0" fmla="*/ 2614 w 10000"/>
                <a:gd name="connsiteY0" fmla="*/ 589 h 10000"/>
                <a:gd name="connsiteX1" fmla="*/ 1 w 10000"/>
                <a:gd name="connsiteY1" fmla="*/ 4961 h 10000"/>
                <a:gd name="connsiteX2" fmla="*/ 4961 w 10000"/>
                <a:gd name="connsiteY2" fmla="*/ 10000 h 10000"/>
                <a:gd name="connsiteX3" fmla="*/ 10000 w 10000"/>
                <a:gd name="connsiteY3" fmla="*/ 4961 h 10000"/>
                <a:gd name="connsiteX4" fmla="*/ 4961 w 10000"/>
                <a:gd name="connsiteY4" fmla="*/ 0 h 10000"/>
                <a:gd name="connsiteX5" fmla="*/ 4961 w 10000"/>
                <a:gd name="connsiteY5" fmla="*/ 0 h 10000"/>
                <a:gd name="connsiteX6" fmla="*/ 4961 w 10000"/>
                <a:gd name="connsiteY6" fmla="*/ 4961 h 10000"/>
                <a:gd name="connsiteX7" fmla="*/ 2614 w 10000"/>
                <a:gd name="connsiteY7" fmla="*/ 58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2614" y="589"/>
                  </a:moveTo>
                  <a:cubicBezTo>
                    <a:pt x="1344" y="1241"/>
                    <a:pt x="-8" y="2554"/>
                    <a:pt x="1" y="4961"/>
                  </a:cubicBezTo>
                  <a:cubicBezTo>
                    <a:pt x="11" y="7725"/>
                    <a:pt x="2205" y="10000"/>
                    <a:pt x="4961" y="10000"/>
                  </a:cubicBezTo>
                  <a:cubicBezTo>
                    <a:pt x="7718" y="10000"/>
                    <a:pt x="10000" y="7716"/>
                    <a:pt x="10000" y="4961"/>
                  </a:cubicBezTo>
                  <a:cubicBezTo>
                    <a:pt x="10000" y="2205"/>
                    <a:pt x="7718" y="0"/>
                    <a:pt x="4961" y="0"/>
                  </a:cubicBezTo>
                  <a:lnTo>
                    <a:pt x="4961" y="0"/>
                  </a:lnTo>
                  <a:lnTo>
                    <a:pt x="4961" y="4961"/>
                  </a:lnTo>
                  <a:cubicBezTo>
                    <a:pt x="4114" y="3354"/>
                    <a:pt x="3364" y="1806"/>
                    <a:pt x="2614" y="589"/>
                  </a:cubicBez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7">
              <a:extLst>
                <a:ext uri="{FF2B5EF4-FFF2-40B4-BE49-F238E27FC236}">
                  <a16:creationId xmlns:a16="http://schemas.microsoft.com/office/drawing/2014/main" id="{75A2D955-C28D-4412-B2C1-E7F203045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062" y="1557339"/>
              <a:ext cx="469015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algn="l" eaLnBrk="0" hangingPunct="0">
                <a:spcBef>
                  <a:spcPct val="50000"/>
                </a:spcBef>
                <a:buClr>
                  <a:schemeClr val="accent2"/>
                </a:buClr>
                <a:buFont typeface="Univers 45 Light" pitchFamily="2" charset="0"/>
                <a:buChar char="•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500" b="1" dirty="0">
                  <a:solidFill>
                    <a:srgbClr val="006600"/>
                  </a:solidFill>
                  <a:latin typeface="Univers for BP" panose="020B0603020202020204" pitchFamily="34" charset="0"/>
                  <a:cs typeface="Arial" panose="020B0604020202020204" pitchFamily="34" charset="0"/>
                </a:rPr>
                <a:t>Permanent professional employees in Azerbaijan</a:t>
              </a:r>
            </a:p>
            <a:p>
              <a:pPr eaLnBrk="1" hangingPunct="1">
                <a:spcBef>
                  <a:spcPct val="0"/>
                </a:spcBef>
                <a:buClrTx/>
                <a:buNone/>
              </a:pPr>
              <a:endParaRPr lang="en-US" altLang="en-US" sz="1500" b="1" dirty="0">
                <a:solidFill>
                  <a:srgbClr val="006600"/>
                </a:solidFill>
                <a:latin typeface="Univers for BP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8">
              <a:extLst>
                <a:ext uri="{FF2B5EF4-FFF2-40B4-BE49-F238E27FC236}">
                  <a16:creationId xmlns:a16="http://schemas.microsoft.com/office/drawing/2014/main" id="{889EFFB1-3EFD-4D07-9BED-E706D5F11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2621" y="3186847"/>
              <a:ext cx="333425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50000"/>
                </a:spcBef>
                <a:buClr>
                  <a:schemeClr val="accent2"/>
                </a:buClr>
                <a:buFont typeface="Univers 45 Light" pitchFamily="2" charset="0"/>
                <a:buChar char="•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300" b="1" dirty="0">
                  <a:solidFill>
                    <a:srgbClr val="000000"/>
                  </a:solidFill>
                  <a:latin typeface="Univers for BP" panose="020B0603020202020204" pitchFamily="34" charset="0"/>
                  <a:cs typeface="Arial" panose="020B0604020202020204" pitchFamily="34" charset="0"/>
                </a:rPr>
                <a:t>90%</a:t>
              </a:r>
              <a:endParaRPr lang="en-US" altLang="en-US" sz="1800" dirty="0">
                <a:solidFill>
                  <a:srgbClr val="000000"/>
                </a:solidFill>
                <a:latin typeface="Univers for BP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9">
              <a:extLst>
                <a:ext uri="{FF2B5EF4-FFF2-40B4-BE49-F238E27FC236}">
                  <a16:creationId xmlns:a16="http://schemas.microsoft.com/office/drawing/2014/main" id="{092521F7-2275-4AFE-A648-F2A447FAA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6523" y="1965046"/>
              <a:ext cx="33337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50000"/>
                </a:spcBef>
                <a:buClr>
                  <a:schemeClr val="accent2"/>
                </a:buClr>
                <a:buFont typeface="Univers 45 Light" pitchFamily="2" charset="0"/>
                <a:buChar char="•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300" b="1" dirty="0">
                  <a:solidFill>
                    <a:srgbClr val="000000"/>
                  </a:solidFill>
                  <a:latin typeface="Univers for BP" panose="020B0603020202020204" pitchFamily="34" charset="0"/>
                  <a:cs typeface="Arial" panose="020B0604020202020204" pitchFamily="34" charset="0"/>
                </a:rPr>
                <a:t>10%</a:t>
              </a:r>
              <a:endParaRPr lang="en-US" altLang="en-US" sz="1800" dirty="0">
                <a:solidFill>
                  <a:srgbClr val="000000"/>
                </a:solidFill>
                <a:latin typeface="Univers for BP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11">
              <a:extLst>
                <a:ext uri="{FF2B5EF4-FFF2-40B4-BE49-F238E27FC236}">
                  <a16:creationId xmlns:a16="http://schemas.microsoft.com/office/drawing/2014/main" id="{1F49B236-F259-4367-8E44-CC98CAF33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784" y="2446336"/>
              <a:ext cx="96838" cy="9525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50000"/>
                </a:spcBef>
                <a:buClr>
                  <a:schemeClr val="accent2"/>
                </a:buClr>
                <a:buFont typeface="Univers 45 Light" pitchFamily="2" charset="0"/>
                <a:buChar char="•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None/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12">
              <a:extLst>
                <a:ext uri="{FF2B5EF4-FFF2-40B4-BE49-F238E27FC236}">
                  <a16:creationId xmlns:a16="http://schemas.microsoft.com/office/drawing/2014/main" id="{174EEC15-D1BA-4104-9871-2A4AA1287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248" y="2408237"/>
              <a:ext cx="96500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50000"/>
                </a:spcBef>
                <a:buClr>
                  <a:schemeClr val="accent2"/>
                </a:buClr>
                <a:buFont typeface="Univers 45 Light" pitchFamily="2" charset="0"/>
                <a:buChar char="•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300" dirty="0">
                  <a:solidFill>
                    <a:srgbClr val="000000"/>
                  </a:solidFill>
                  <a:latin typeface="Univers for BP" panose="020B0603020202020204" pitchFamily="34" charset="0"/>
                  <a:cs typeface="Arial" panose="020B0604020202020204" pitchFamily="34" charset="0"/>
                </a:rPr>
                <a:t>Azerbaijanis</a:t>
              </a:r>
              <a:endParaRPr lang="en-US" altLang="en-US" sz="1800" dirty="0">
                <a:solidFill>
                  <a:srgbClr val="000000"/>
                </a:solidFill>
                <a:latin typeface="Univers for BP" panose="020B0603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13">
              <a:extLst>
                <a:ext uri="{FF2B5EF4-FFF2-40B4-BE49-F238E27FC236}">
                  <a16:creationId xmlns:a16="http://schemas.microsoft.com/office/drawing/2014/main" id="{C2A440BA-B666-4BF1-A19D-5D2D569E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784" y="2705099"/>
              <a:ext cx="96838" cy="984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50000"/>
                </a:spcBef>
                <a:buClr>
                  <a:schemeClr val="accent2"/>
                </a:buClr>
                <a:buFont typeface="Univers 45 Light" pitchFamily="2" charset="0"/>
                <a:buChar char="•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None/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14">
              <a:extLst>
                <a:ext uri="{FF2B5EF4-FFF2-40B4-BE49-F238E27FC236}">
                  <a16:creationId xmlns:a16="http://schemas.microsoft.com/office/drawing/2014/main" id="{DBC78A3A-4888-4D17-BE80-FC397C0A3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248" y="2666999"/>
              <a:ext cx="883255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50000"/>
                </a:spcBef>
                <a:buClr>
                  <a:schemeClr val="accent2"/>
                </a:buClr>
                <a:buFont typeface="Univers 45 Light" pitchFamily="2" charset="0"/>
                <a:buChar char="•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1pPr>
              <a:lvl2pPr marL="742950" indent="-28575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2pPr>
              <a:lvl3pPr marL="1143000" indent="-22860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3pPr>
              <a:lvl4pPr marL="1600200" indent="-22860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4pPr>
              <a:lvl5pPr marL="2057400" indent="-228600" algn="l" eaLnBrk="0" hangingPunct="0">
                <a:spcBef>
                  <a:spcPct val="50000"/>
                </a:spcBef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accent2"/>
                </a:buClr>
                <a:buFont typeface="Arial" charset="0"/>
                <a:buChar char="−"/>
                <a:defRPr>
                  <a:solidFill>
                    <a:schemeClr val="tx1"/>
                  </a:solidFill>
                  <a:latin typeface="Univers 45 Light" pitchFamily="2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en-US" altLang="en-US" sz="1300" dirty="0">
                  <a:solidFill>
                    <a:srgbClr val="000000"/>
                  </a:solidFill>
                  <a:latin typeface="Univers for BP" panose="020B0603020202020204" pitchFamily="34" charset="0"/>
                  <a:cs typeface="Arial" panose="020B0604020202020204" pitchFamily="34" charset="0"/>
                </a:rPr>
                <a:t>Expatriates</a:t>
              </a:r>
              <a:endParaRPr lang="en-US" altLang="en-US" sz="1800" dirty="0">
                <a:solidFill>
                  <a:srgbClr val="000000"/>
                </a:solidFill>
                <a:latin typeface="Univers for BP" panose="020B0603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Freeform 6">
            <a:extLst>
              <a:ext uri="{FF2B5EF4-FFF2-40B4-BE49-F238E27FC236}">
                <a16:creationId xmlns:a16="http://schemas.microsoft.com/office/drawing/2014/main" id="{FAE962D3-CCAE-4C02-A55F-D465B6C29D6F}"/>
              </a:ext>
            </a:extLst>
          </p:cNvPr>
          <p:cNvSpPr>
            <a:spLocks/>
          </p:cNvSpPr>
          <p:nvPr/>
        </p:nvSpPr>
        <p:spPr bwMode="auto">
          <a:xfrm>
            <a:off x="1623996" y="4618438"/>
            <a:ext cx="293652" cy="606422"/>
          </a:xfrm>
          <a:custGeom>
            <a:avLst/>
            <a:gdLst>
              <a:gd name="T0" fmla="*/ 2147483647 w 53"/>
              <a:gd name="T1" fmla="*/ 0 h 63"/>
              <a:gd name="T2" fmla="*/ 0 w 53"/>
              <a:gd name="T3" fmla="*/ 2147483647 h 63"/>
              <a:gd name="T4" fmla="*/ 2147483647 w 53"/>
              <a:gd name="T5" fmla="*/ 2147483647 h 63"/>
              <a:gd name="T6" fmla="*/ 2147483647 w 53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connsiteX0" fmla="*/ 5820 w 5820"/>
              <a:gd name="connsiteY0" fmla="*/ 419 h 10419"/>
              <a:gd name="connsiteX1" fmla="*/ 0 w 5820"/>
              <a:gd name="connsiteY1" fmla="*/ 1611 h 10419"/>
              <a:gd name="connsiteX2" fmla="*/ 5820 w 5820"/>
              <a:gd name="connsiteY2" fmla="*/ 10419 h 10419"/>
              <a:gd name="connsiteX3" fmla="*/ 5820 w 5820"/>
              <a:gd name="connsiteY3" fmla="*/ 419 h 10419"/>
              <a:gd name="connsiteX0" fmla="*/ 10000 w 10000"/>
              <a:gd name="connsiteY0" fmla="*/ 0 h 9598"/>
              <a:gd name="connsiteX1" fmla="*/ 0 w 10000"/>
              <a:gd name="connsiteY1" fmla="*/ 1144 h 9598"/>
              <a:gd name="connsiteX2" fmla="*/ 10000 w 10000"/>
              <a:gd name="connsiteY2" fmla="*/ 9598 h 9598"/>
              <a:gd name="connsiteX3" fmla="*/ 10000 w 10000"/>
              <a:gd name="connsiteY3" fmla="*/ 0 h 9598"/>
              <a:gd name="connsiteX0" fmla="*/ 10000 w 10000"/>
              <a:gd name="connsiteY0" fmla="*/ 22 h 10022"/>
              <a:gd name="connsiteX1" fmla="*/ 0 w 10000"/>
              <a:gd name="connsiteY1" fmla="*/ 1214 h 10022"/>
              <a:gd name="connsiteX2" fmla="*/ 10000 w 10000"/>
              <a:gd name="connsiteY2" fmla="*/ 10022 h 10022"/>
              <a:gd name="connsiteX3" fmla="*/ 10000 w 10000"/>
              <a:gd name="connsiteY3" fmla="*/ 22 h 10022"/>
              <a:gd name="connsiteX0" fmla="*/ 10000 w 10000"/>
              <a:gd name="connsiteY0" fmla="*/ 22 h 10022"/>
              <a:gd name="connsiteX1" fmla="*/ 0 w 10000"/>
              <a:gd name="connsiteY1" fmla="*/ 1214 h 10022"/>
              <a:gd name="connsiteX2" fmla="*/ 10000 w 10000"/>
              <a:gd name="connsiteY2" fmla="*/ 10022 h 10022"/>
              <a:gd name="connsiteX3" fmla="*/ 10000 w 10000"/>
              <a:gd name="connsiteY3" fmla="*/ 22 h 10022"/>
              <a:gd name="connsiteX0" fmla="*/ 10000 w 10000"/>
              <a:gd name="connsiteY0" fmla="*/ 20 h 10020"/>
              <a:gd name="connsiteX1" fmla="*/ 0 w 10000"/>
              <a:gd name="connsiteY1" fmla="*/ 1212 h 10020"/>
              <a:gd name="connsiteX2" fmla="*/ 10000 w 10000"/>
              <a:gd name="connsiteY2" fmla="*/ 10020 h 10020"/>
              <a:gd name="connsiteX3" fmla="*/ 10000 w 10000"/>
              <a:gd name="connsiteY3" fmla="*/ 20 h 10020"/>
              <a:gd name="connsiteX0" fmla="*/ 10000 w 10000"/>
              <a:gd name="connsiteY0" fmla="*/ 20 h 10020"/>
              <a:gd name="connsiteX1" fmla="*/ 0 w 10000"/>
              <a:gd name="connsiteY1" fmla="*/ 1212 h 10020"/>
              <a:gd name="connsiteX2" fmla="*/ 10000 w 10000"/>
              <a:gd name="connsiteY2" fmla="*/ 10020 h 10020"/>
              <a:gd name="connsiteX3" fmla="*/ 10000 w 10000"/>
              <a:gd name="connsiteY3" fmla="*/ 20 h 10020"/>
              <a:gd name="connsiteX0" fmla="*/ 10000 w 10000"/>
              <a:gd name="connsiteY0" fmla="*/ 20 h 10020"/>
              <a:gd name="connsiteX1" fmla="*/ 0 w 10000"/>
              <a:gd name="connsiteY1" fmla="*/ 1212 h 10020"/>
              <a:gd name="connsiteX2" fmla="*/ 10000 w 10000"/>
              <a:gd name="connsiteY2" fmla="*/ 10020 h 10020"/>
              <a:gd name="connsiteX3" fmla="*/ 10000 w 10000"/>
              <a:gd name="connsiteY3" fmla="*/ 20 h 10020"/>
              <a:gd name="connsiteX0" fmla="*/ 10000 w 10000"/>
              <a:gd name="connsiteY0" fmla="*/ 20 h 10020"/>
              <a:gd name="connsiteX1" fmla="*/ 0 w 10000"/>
              <a:gd name="connsiteY1" fmla="*/ 1212 h 10020"/>
              <a:gd name="connsiteX2" fmla="*/ 10000 w 10000"/>
              <a:gd name="connsiteY2" fmla="*/ 10020 h 10020"/>
              <a:gd name="connsiteX3" fmla="*/ 10000 w 10000"/>
              <a:gd name="connsiteY3" fmla="*/ 20 h 10020"/>
              <a:gd name="connsiteX0" fmla="*/ 10000 w 10000"/>
              <a:gd name="connsiteY0" fmla="*/ 40 h 10040"/>
              <a:gd name="connsiteX1" fmla="*/ 0 w 10000"/>
              <a:gd name="connsiteY1" fmla="*/ 1232 h 10040"/>
              <a:gd name="connsiteX2" fmla="*/ 10000 w 10000"/>
              <a:gd name="connsiteY2" fmla="*/ 10040 h 10040"/>
              <a:gd name="connsiteX3" fmla="*/ 10000 w 10000"/>
              <a:gd name="connsiteY3" fmla="*/ 40 h 10040"/>
              <a:gd name="connsiteX0" fmla="*/ 10000 w 10000"/>
              <a:gd name="connsiteY0" fmla="*/ 45 h 10045"/>
              <a:gd name="connsiteX1" fmla="*/ 0 w 10000"/>
              <a:gd name="connsiteY1" fmla="*/ 1237 h 10045"/>
              <a:gd name="connsiteX2" fmla="*/ 10000 w 10000"/>
              <a:gd name="connsiteY2" fmla="*/ 10045 h 10045"/>
              <a:gd name="connsiteX3" fmla="*/ 10000 w 10000"/>
              <a:gd name="connsiteY3" fmla="*/ 45 h 10045"/>
              <a:gd name="connsiteX0" fmla="*/ 10000 w 10000"/>
              <a:gd name="connsiteY0" fmla="*/ 41 h 10041"/>
              <a:gd name="connsiteX1" fmla="*/ 0 w 10000"/>
              <a:gd name="connsiteY1" fmla="*/ 1233 h 10041"/>
              <a:gd name="connsiteX2" fmla="*/ 10000 w 10000"/>
              <a:gd name="connsiteY2" fmla="*/ 10041 h 10041"/>
              <a:gd name="connsiteX3" fmla="*/ 10000 w 10000"/>
              <a:gd name="connsiteY3" fmla="*/ 41 h 10041"/>
              <a:gd name="connsiteX0" fmla="*/ 10000 w 10000"/>
              <a:gd name="connsiteY0" fmla="*/ 13 h 10013"/>
              <a:gd name="connsiteX1" fmla="*/ 0 w 10000"/>
              <a:gd name="connsiteY1" fmla="*/ 1205 h 10013"/>
              <a:gd name="connsiteX2" fmla="*/ 10000 w 10000"/>
              <a:gd name="connsiteY2" fmla="*/ 10013 h 10013"/>
              <a:gd name="connsiteX3" fmla="*/ 10000 w 10000"/>
              <a:gd name="connsiteY3" fmla="*/ 13 h 10013"/>
              <a:gd name="connsiteX0" fmla="*/ 10000 w 10000"/>
              <a:gd name="connsiteY0" fmla="*/ 20 h 10020"/>
              <a:gd name="connsiteX1" fmla="*/ 0 w 10000"/>
              <a:gd name="connsiteY1" fmla="*/ 1212 h 10020"/>
              <a:gd name="connsiteX2" fmla="*/ 10000 w 10000"/>
              <a:gd name="connsiteY2" fmla="*/ 10020 h 10020"/>
              <a:gd name="connsiteX3" fmla="*/ 10000 w 10000"/>
              <a:gd name="connsiteY3" fmla="*/ 20 h 10020"/>
              <a:gd name="connsiteX0" fmla="*/ 10000 w 10000"/>
              <a:gd name="connsiteY0" fmla="*/ 21 h 10021"/>
              <a:gd name="connsiteX1" fmla="*/ 0 w 10000"/>
              <a:gd name="connsiteY1" fmla="*/ 1213 h 10021"/>
              <a:gd name="connsiteX2" fmla="*/ 10000 w 10000"/>
              <a:gd name="connsiteY2" fmla="*/ 10021 h 10021"/>
              <a:gd name="connsiteX3" fmla="*/ 10000 w 10000"/>
              <a:gd name="connsiteY3" fmla="*/ 21 h 10021"/>
              <a:gd name="connsiteX0" fmla="*/ 10000 w 10000"/>
              <a:gd name="connsiteY0" fmla="*/ 21 h 10021"/>
              <a:gd name="connsiteX1" fmla="*/ 0 w 10000"/>
              <a:gd name="connsiteY1" fmla="*/ 1213 h 10021"/>
              <a:gd name="connsiteX2" fmla="*/ 10000 w 10000"/>
              <a:gd name="connsiteY2" fmla="*/ 10021 h 10021"/>
              <a:gd name="connsiteX3" fmla="*/ 10000 w 10000"/>
              <a:gd name="connsiteY3" fmla="*/ 21 h 10021"/>
              <a:gd name="connsiteX0" fmla="*/ 10000 w 10000"/>
              <a:gd name="connsiteY0" fmla="*/ 14 h 10014"/>
              <a:gd name="connsiteX1" fmla="*/ 0 w 10000"/>
              <a:gd name="connsiteY1" fmla="*/ 1206 h 10014"/>
              <a:gd name="connsiteX2" fmla="*/ 10000 w 10000"/>
              <a:gd name="connsiteY2" fmla="*/ 10014 h 10014"/>
              <a:gd name="connsiteX3" fmla="*/ 10000 w 10000"/>
              <a:gd name="connsiteY3" fmla="*/ 14 h 10014"/>
              <a:gd name="connsiteX0" fmla="*/ 9840 w 9840"/>
              <a:gd name="connsiteY0" fmla="*/ 13 h 10013"/>
              <a:gd name="connsiteX1" fmla="*/ 0 w 9840"/>
              <a:gd name="connsiteY1" fmla="*/ 1244 h 10013"/>
              <a:gd name="connsiteX2" fmla="*/ 9840 w 9840"/>
              <a:gd name="connsiteY2" fmla="*/ 10013 h 10013"/>
              <a:gd name="connsiteX3" fmla="*/ 9840 w 9840"/>
              <a:gd name="connsiteY3" fmla="*/ 13 h 10013"/>
              <a:gd name="connsiteX0" fmla="*/ 10000 w 10000"/>
              <a:gd name="connsiteY0" fmla="*/ 15 h 9924"/>
              <a:gd name="connsiteX1" fmla="*/ 0 w 10000"/>
              <a:gd name="connsiteY1" fmla="*/ 1166 h 9924"/>
              <a:gd name="connsiteX2" fmla="*/ 10000 w 10000"/>
              <a:gd name="connsiteY2" fmla="*/ 9924 h 9924"/>
              <a:gd name="connsiteX3" fmla="*/ 10000 w 10000"/>
              <a:gd name="connsiteY3" fmla="*/ 15 h 9924"/>
              <a:gd name="connsiteX0" fmla="*/ 10000 w 10000"/>
              <a:gd name="connsiteY0" fmla="*/ 13 h 10037"/>
              <a:gd name="connsiteX1" fmla="*/ 0 w 10000"/>
              <a:gd name="connsiteY1" fmla="*/ 1212 h 10037"/>
              <a:gd name="connsiteX2" fmla="*/ 10000 w 10000"/>
              <a:gd name="connsiteY2" fmla="*/ 10037 h 10037"/>
              <a:gd name="connsiteX3" fmla="*/ 10000 w 10000"/>
              <a:gd name="connsiteY3" fmla="*/ 13 h 1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37">
                <a:moveTo>
                  <a:pt x="10000" y="13"/>
                </a:moveTo>
                <a:cubicBezTo>
                  <a:pt x="7543" y="-106"/>
                  <a:pt x="2006" y="585"/>
                  <a:pt x="0" y="1212"/>
                </a:cubicBezTo>
                <a:lnTo>
                  <a:pt x="10000" y="10037"/>
                </a:lnTo>
                <a:lnTo>
                  <a:pt x="10000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3">
            <a:extLst>
              <a:ext uri="{FF2B5EF4-FFF2-40B4-BE49-F238E27FC236}">
                <a16:creationId xmlns:a16="http://schemas.microsoft.com/office/drawing/2014/main" id="{A932BB50-1639-456C-AFD1-C681179E6970}"/>
              </a:ext>
            </a:extLst>
          </p:cNvPr>
          <p:cNvSpPr txBox="1">
            <a:spLocks noChangeArrowheads="1"/>
          </p:cNvSpPr>
          <p:nvPr/>
        </p:nvSpPr>
        <p:spPr>
          <a:xfrm>
            <a:off x="239349" y="207523"/>
            <a:ext cx="5710037" cy="91522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09900"/>
                </a:solidFill>
                <a:effectLst/>
                <a:latin typeface="Univers for BP Light" panose="020B04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9pPr>
          </a:lstStyle>
          <a:p>
            <a:r>
              <a:rPr lang="en-US" altLang="en-US" sz="3600" dirty="0">
                <a:latin typeface="Better Times for bp" panose="02000000000000000000" pitchFamily="2" charset="0"/>
                <a:cs typeface="Arial" panose="020B0604020202020204" pitchFamily="34" charset="0"/>
              </a:rPr>
              <a:t>1Q 2022 – bp employees</a:t>
            </a:r>
          </a:p>
        </p:txBody>
      </p:sp>
    </p:spTree>
    <p:extLst>
      <p:ext uri="{BB962C8B-B14F-4D97-AF65-F5344CB8AC3E}">
        <p14:creationId xmlns:p14="http://schemas.microsoft.com/office/powerpoint/2010/main" val="1834119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C298C20-F727-4653-86D1-905D41C34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163" y="4157775"/>
            <a:ext cx="486719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lvl="0">
              <a:defRPr lang="en-GB"/>
            </a:defPPr>
            <a:lvl1pPr lvl="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lvl="1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lvl="2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lvl="3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lvl="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lvl="5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lvl="6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lvl="7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lvl="8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228600" lvl="0" indent="-228600" algn="l">
              <a:buFont typeface="+mj-lt"/>
              <a:buAutoNum type="arabicPeriod"/>
              <a:defRPr/>
            </a:pPr>
            <a:r>
              <a:rPr lang="en-GB" altLang="en-US" sz="105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amount represents bp's direct spend with national suppliers and indirect (subcontracted) spend on national  labour/services/materials in contracts with the international suppliers working in the region.</a:t>
            </a:r>
          </a:p>
        </p:txBody>
      </p:sp>
      <p:sp>
        <p:nvSpPr>
          <p:cNvPr id="9" name="AutoShape 11">
            <a:extLst>
              <a:ext uri="{FF2B5EF4-FFF2-40B4-BE49-F238E27FC236}">
                <a16:creationId xmlns:a16="http://schemas.microsoft.com/office/drawing/2014/main" id="{5C4090EB-A635-451E-AB19-C7FB714746D2}"/>
              </a:ext>
            </a:extLst>
          </p:cNvPr>
          <p:cNvSpPr>
            <a:spLocks/>
          </p:cNvSpPr>
          <p:nvPr/>
        </p:nvSpPr>
        <p:spPr bwMode="auto">
          <a:xfrm>
            <a:off x="8456498" y="2053176"/>
            <a:ext cx="127062" cy="1080857"/>
          </a:xfrm>
          <a:prstGeom prst="rightBrace">
            <a:avLst>
              <a:gd name="adj1" fmla="val 11174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 lvl="0">
              <a:defRPr lang="en-GB"/>
            </a:defPPr>
            <a:lvl1pPr lvl="0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lvl="1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lvl="2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lvl="3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lvl="4"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lvl="5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lvl="6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lvl="7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lvl="8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Univers 45 Light" pitchFamily="2" charset="0"/>
              <a:buNone/>
              <a:tabLst/>
              <a:defRPr/>
            </a:pPr>
            <a:endParaRPr kumimoji="0" lang="en-US" alt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113ADE7-3349-4E51-9B36-1737B6DFB7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5603" y="3811254"/>
            <a:ext cx="6346397" cy="3046746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4A237D41-F774-4BFA-A54C-BA156B9560C8}"/>
              </a:ext>
            </a:extLst>
          </p:cNvPr>
          <p:cNvSpPr txBox="1">
            <a:spLocks noChangeArrowheads="1"/>
          </p:cNvSpPr>
          <p:nvPr/>
        </p:nvSpPr>
        <p:spPr>
          <a:xfrm>
            <a:off x="239349" y="207523"/>
            <a:ext cx="5710037" cy="91522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09900"/>
                </a:solidFill>
                <a:effectLst/>
                <a:latin typeface="Univers for BP Light" panose="020B0403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00"/>
                </a:solidFill>
                <a:latin typeface="Univers 45 Light" pitchFamily="2" charset="0"/>
              </a:defRPr>
            </a:lvl9pPr>
          </a:lstStyle>
          <a:p>
            <a:r>
              <a:rPr lang="en-US" altLang="en-US" sz="4800" dirty="0">
                <a:latin typeface="Better Times for bp" panose="02000000000000000000" pitchFamily="2" charset="0"/>
                <a:cs typeface="Arial" panose="020B0604020202020204" pitchFamily="34" charset="0"/>
              </a:rPr>
              <a:t>1Q 2022 - Local content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42294F9-8382-4F01-A767-A534CC6F2F95}"/>
              </a:ext>
            </a:extLst>
          </p:cNvPr>
          <p:cNvGraphicFramePr>
            <a:graphicFrameLocks noGrp="1"/>
          </p:cNvGraphicFramePr>
          <p:nvPr/>
        </p:nvGraphicFramePr>
        <p:xfrm>
          <a:off x="426164" y="1225199"/>
          <a:ext cx="11098898" cy="258605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218428">
                  <a:extLst>
                    <a:ext uri="{9D8B030D-6E8A-4147-A177-3AD203B41FA5}">
                      <a16:colId xmlns:a16="http://schemas.microsoft.com/office/drawing/2014/main" val="3143252148"/>
                    </a:ext>
                  </a:extLst>
                </a:gridCol>
                <a:gridCol w="1342512">
                  <a:extLst>
                    <a:ext uri="{9D8B030D-6E8A-4147-A177-3AD203B41FA5}">
                      <a16:colId xmlns:a16="http://schemas.microsoft.com/office/drawing/2014/main" val="3135286687"/>
                    </a:ext>
                  </a:extLst>
                </a:gridCol>
                <a:gridCol w="1427080">
                  <a:extLst>
                    <a:ext uri="{9D8B030D-6E8A-4147-A177-3AD203B41FA5}">
                      <a16:colId xmlns:a16="http://schemas.microsoft.com/office/drawing/2014/main" val="2101497408"/>
                    </a:ext>
                  </a:extLst>
                </a:gridCol>
                <a:gridCol w="3110878">
                  <a:extLst>
                    <a:ext uri="{9D8B030D-6E8A-4147-A177-3AD203B41FA5}">
                      <a16:colId xmlns:a16="http://schemas.microsoft.com/office/drawing/2014/main" val="3266663947"/>
                    </a:ext>
                  </a:extLst>
                </a:gridCol>
              </a:tblGrid>
              <a:tr h="132636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contractors/suppliers</a:t>
                      </a:r>
                      <a:br>
                        <a:rPr kumimoji="0" lang="en-US" altLang="en-US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(Azerbaijan-Georgia-Turkey region)</a:t>
                      </a:r>
                      <a:r>
                        <a:rPr kumimoji="0" lang="en-US" altLang="en-US" sz="1800" b="1" u="none" strike="noStrike" kern="1200" cap="none" spc="0" normalizeH="0" baseline="3000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Number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Univers 45 Light" pitchFamily="2" charset="0"/>
                        <a:buNone/>
                        <a:tabLst/>
                        <a:defRPr/>
                      </a:pPr>
                      <a:r>
                        <a:rPr kumimoji="0" lang="en-US" altLang="en-US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Spend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Univers 45 Light" pitchFamily="2" charset="0"/>
                        <a:buNone/>
                        <a:tabLst/>
                        <a:defRPr/>
                      </a:pPr>
                      <a:r>
                        <a:rPr kumimoji="0" lang="en-US" altLang="en-US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 million)</a:t>
                      </a:r>
                      <a:endParaRPr kumimoji="0" lang="en-US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1916451"/>
                  </a:ext>
                </a:extLst>
              </a:tr>
              <a:tr h="1459991">
                <a:tc>
                  <a:txBody>
                    <a:bodyPr/>
                    <a:lstStyle/>
                    <a:p>
                      <a:pPr marL="285750" marR="0" lvl="0" indent="-285750" algn="l" defTabSz="341313" rtl="0" eaLnBrk="0" fontAlgn="base" latinLnBrk="0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and medium enterprises</a:t>
                      </a:r>
                    </a:p>
                    <a:p>
                      <a:pPr marL="285750" marR="0" lvl="0" indent="-285750" algn="l" defTabSz="341313" rtl="0" eaLnBrk="0" fontAlgn="base" latinLnBrk="0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State-owned companies</a:t>
                      </a:r>
                    </a:p>
                    <a:p>
                      <a:pPr marL="285750" marR="0" lvl="0" indent="-285750" algn="l" defTabSz="341313" rtl="0" eaLnBrk="0" fontAlgn="base" latinLnBrk="0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 ventures with national partners</a:t>
                      </a:r>
                    </a:p>
                    <a:p>
                      <a:pPr marL="285750" marR="0" lvl="0" indent="-285750" algn="l" defTabSz="341313" rtl="0" eaLnBrk="0" fontAlgn="base" latinLnBrk="0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In-country spend with foreign suppliers</a:t>
                      </a:r>
                      <a:endParaRPr kumimoji="0" lang="en-US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</a:p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63.6</a:t>
                      </a:r>
                    </a:p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</a:t>
                      </a:r>
                    </a:p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172.8</a:t>
                      </a:r>
                    </a:p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5113" marR="0" lvl="1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1" dirty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kumimoji="0" lang="en-GB" altLang="en-US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total third-party expenditure</a:t>
                      </a:r>
                      <a:endParaRPr kumimoji="0" lang="en-US" alt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5925480"/>
                  </a:ext>
                </a:extLst>
              </a:tr>
              <a:tr h="485984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in-country spend</a:t>
                      </a:r>
                      <a:r>
                        <a:rPr lang="en-US" altLang="en-US" sz="18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b="1" baseline="30000" dirty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333.3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502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774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BP standard template">
  <a:themeElements>
    <a:clrScheme name="2_BP standard template 9">
      <a:dk1>
        <a:srgbClr val="000000"/>
      </a:dk1>
      <a:lt1>
        <a:srgbClr val="FFFFFF"/>
      </a:lt1>
      <a:dk2>
        <a:srgbClr val="006600"/>
      </a:dk2>
      <a:lt2>
        <a:srgbClr val="969696"/>
      </a:lt2>
      <a:accent1>
        <a:srgbClr val="FEF800"/>
      </a:accent1>
      <a:accent2>
        <a:srgbClr val="8FC200"/>
      </a:accent2>
      <a:accent3>
        <a:srgbClr val="FFFFFF"/>
      </a:accent3>
      <a:accent4>
        <a:srgbClr val="000000"/>
      </a:accent4>
      <a:accent5>
        <a:srgbClr val="FEFBAA"/>
      </a:accent5>
      <a:accent6>
        <a:srgbClr val="81B000"/>
      </a:accent6>
      <a:hlink>
        <a:srgbClr val="FF9900"/>
      </a:hlink>
      <a:folHlink>
        <a:srgbClr val="FF6600"/>
      </a:folHlink>
    </a:clrScheme>
    <a:fontScheme name="2_BP standard template">
      <a:majorFont>
        <a:latin typeface="Univers 45 Light"/>
        <a:ea typeface=""/>
        <a:cs typeface="Arial"/>
      </a:majorFont>
      <a:minorFont>
        <a:latin typeface="Univers 45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P standard template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P standard template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P standard template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P standard template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P standard template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P standard template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P standard template 7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99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8A00"/>
        </a:accent6>
        <a:hlink>
          <a:srgbClr val="FF66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P standard template 8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8FC2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6DDAA"/>
        </a:accent5>
        <a:accent6>
          <a:srgbClr val="E78A00"/>
        </a:accent6>
        <a:hlink>
          <a:srgbClr val="FF6600"/>
        </a:hlink>
        <a:folHlink>
          <a:srgbClr val="FEF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P standard template 9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FC2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81B0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BP standard template">
  <a:themeElements>
    <a:clrScheme name="BP standard template 9">
      <a:dk1>
        <a:srgbClr val="000000"/>
      </a:dk1>
      <a:lt1>
        <a:srgbClr val="FFFFFF"/>
      </a:lt1>
      <a:dk2>
        <a:srgbClr val="006600"/>
      </a:dk2>
      <a:lt2>
        <a:srgbClr val="969696"/>
      </a:lt2>
      <a:accent1>
        <a:srgbClr val="FEF800"/>
      </a:accent1>
      <a:accent2>
        <a:srgbClr val="8FC200"/>
      </a:accent2>
      <a:accent3>
        <a:srgbClr val="FFFFFF"/>
      </a:accent3>
      <a:accent4>
        <a:srgbClr val="000000"/>
      </a:accent4>
      <a:accent5>
        <a:srgbClr val="FEFBAA"/>
      </a:accent5>
      <a:accent6>
        <a:srgbClr val="81B000"/>
      </a:accent6>
      <a:hlink>
        <a:srgbClr val="FF9900"/>
      </a:hlink>
      <a:folHlink>
        <a:srgbClr val="FF6600"/>
      </a:folHlink>
    </a:clrScheme>
    <a:fontScheme name="BP standard template">
      <a:majorFont>
        <a:latin typeface="Univers 45 Light"/>
        <a:ea typeface=""/>
        <a:cs typeface="Arial"/>
      </a:majorFont>
      <a:minorFont>
        <a:latin typeface="Univers 45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P standard template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 standard template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 standard template 7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99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8A00"/>
        </a:accent6>
        <a:hlink>
          <a:srgbClr val="FF66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8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8FC2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6DDAA"/>
        </a:accent5>
        <a:accent6>
          <a:srgbClr val="E78A00"/>
        </a:accent6>
        <a:hlink>
          <a:srgbClr val="FF6600"/>
        </a:hlink>
        <a:folHlink>
          <a:srgbClr val="FEF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9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FC2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81B0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BP standard template">
  <a:themeElements>
    <a:clrScheme name="BP standard template 9">
      <a:dk1>
        <a:srgbClr val="000000"/>
      </a:dk1>
      <a:lt1>
        <a:srgbClr val="FFFFFF"/>
      </a:lt1>
      <a:dk2>
        <a:srgbClr val="006600"/>
      </a:dk2>
      <a:lt2>
        <a:srgbClr val="969696"/>
      </a:lt2>
      <a:accent1>
        <a:srgbClr val="FEF800"/>
      </a:accent1>
      <a:accent2>
        <a:srgbClr val="8FC200"/>
      </a:accent2>
      <a:accent3>
        <a:srgbClr val="FFFFFF"/>
      </a:accent3>
      <a:accent4>
        <a:srgbClr val="000000"/>
      </a:accent4>
      <a:accent5>
        <a:srgbClr val="FEFBAA"/>
      </a:accent5>
      <a:accent6>
        <a:srgbClr val="81B000"/>
      </a:accent6>
      <a:hlink>
        <a:srgbClr val="FF9900"/>
      </a:hlink>
      <a:folHlink>
        <a:srgbClr val="FF6600"/>
      </a:folHlink>
    </a:clrScheme>
    <a:fontScheme name="BP standard template">
      <a:majorFont>
        <a:latin typeface="Univers 45 Light"/>
        <a:ea typeface=""/>
        <a:cs typeface="Arial"/>
      </a:majorFont>
      <a:minorFont>
        <a:latin typeface="Univers 45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P standard template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 standard template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 standard template 7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99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8A00"/>
        </a:accent6>
        <a:hlink>
          <a:srgbClr val="FF66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8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8FC2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6DDAA"/>
        </a:accent5>
        <a:accent6>
          <a:srgbClr val="E78A00"/>
        </a:accent6>
        <a:hlink>
          <a:srgbClr val="FF6600"/>
        </a:hlink>
        <a:folHlink>
          <a:srgbClr val="FEF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9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FC2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81B0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9_BP standard template">
  <a:themeElements>
    <a:clrScheme name="BP standard template 9">
      <a:dk1>
        <a:srgbClr val="000000"/>
      </a:dk1>
      <a:lt1>
        <a:srgbClr val="FFFFFF"/>
      </a:lt1>
      <a:dk2>
        <a:srgbClr val="006600"/>
      </a:dk2>
      <a:lt2>
        <a:srgbClr val="969696"/>
      </a:lt2>
      <a:accent1>
        <a:srgbClr val="FEF800"/>
      </a:accent1>
      <a:accent2>
        <a:srgbClr val="8FC200"/>
      </a:accent2>
      <a:accent3>
        <a:srgbClr val="FFFFFF"/>
      </a:accent3>
      <a:accent4>
        <a:srgbClr val="000000"/>
      </a:accent4>
      <a:accent5>
        <a:srgbClr val="FEFBAA"/>
      </a:accent5>
      <a:accent6>
        <a:srgbClr val="81B000"/>
      </a:accent6>
      <a:hlink>
        <a:srgbClr val="FF9900"/>
      </a:hlink>
      <a:folHlink>
        <a:srgbClr val="FF6600"/>
      </a:folHlink>
    </a:clrScheme>
    <a:fontScheme name="BP standard template">
      <a:majorFont>
        <a:latin typeface="Univers 45 Light"/>
        <a:ea typeface=""/>
        <a:cs typeface="Arial"/>
      </a:majorFont>
      <a:minorFont>
        <a:latin typeface="Univers 45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P standard template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 standard template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P standard template 7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99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8A00"/>
        </a:accent6>
        <a:hlink>
          <a:srgbClr val="FF66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8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8FC2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6DDAA"/>
        </a:accent5>
        <a:accent6>
          <a:srgbClr val="E78A00"/>
        </a:accent6>
        <a:hlink>
          <a:srgbClr val="FF6600"/>
        </a:hlink>
        <a:folHlink>
          <a:srgbClr val="FEF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P standard template 9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FC2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81B0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BP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900"/>
      </a:accent1>
      <a:accent2>
        <a:srgbClr val="92D050"/>
      </a:accent2>
      <a:accent3>
        <a:srgbClr val="FFFF00"/>
      </a:accent3>
      <a:accent4>
        <a:srgbClr val="1F497D"/>
      </a:accent4>
      <a:accent5>
        <a:srgbClr val="4F81BD"/>
      </a:accent5>
      <a:accent6>
        <a:srgbClr val="4BACC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6_2012 Template - 16by9">
  <a:themeElements>
    <a:clrScheme name="1_2012 Template - 16by9 12">
      <a:dk1>
        <a:srgbClr val="000000"/>
      </a:dk1>
      <a:lt1>
        <a:srgbClr val="FFFFFF"/>
      </a:lt1>
      <a:dk2>
        <a:srgbClr val="006600"/>
      </a:dk2>
      <a:lt2>
        <a:srgbClr val="999999"/>
      </a:lt2>
      <a:accent1>
        <a:srgbClr val="FFFF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FFFFAA"/>
      </a:accent5>
      <a:accent6>
        <a:srgbClr val="8AB900"/>
      </a:accent6>
      <a:hlink>
        <a:srgbClr val="FF9900"/>
      </a:hlink>
      <a:folHlink>
        <a:srgbClr val="FF6600"/>
      </a:folHlink>
    </a:clrScheme>
    <a:fontScheme name="1_2012 Template - 16by9">
      <a:majorFont>
        <a:latin typeface="Univers 55"/>
        <a:ea typeface=""/>
        <a:cs typeface="Arial"/>
      </a:majorFont>
      <a:minorFont>
        <a:latin typeface="Univers 45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100" b="0" i="0" u="none" strike="noStrike" cap="none" normalizeH="0" baseline="0" dirty="0" smtClean="0">
            <a:ln>
              <a:noFill/>
            </a:ln>
            <a:solidFill>
              <a:schemeClr val="bg1">
                <a:lumMod val="65000"/>
              </a:schemeClr>
            </a:solidFill>
            <a:effectLst/>
            <a:latin typeface="Univers 45 Light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Univers 45 Light" pitchFamily="2" charset="0"/>
            <a:cs typeface="Arial" charset="0"/>
          </a:defRPr>
        </a:defPPr>
      </a:lstStyle>
    </a:lnDef>
    <a:txDef>
      <a:spPr>
        <a:solidFill>
          <a:srgbClr val="FFFF00"/>
        </a:solidFill>
      </a:spPr>
      <a:bodyPr wrap="square" rtlCol="0">
        <a:noAutofit/>
      </a:bodyPr>
      <a:lstStyle>
        <a:defPPr algn="l">
          <a:defRPr sz="1200" dirty="0" smtClean="0">
            <a:solidFill>
              <a:schemeClr val="bg2"/>
            </a:solidFill>
          </a:defRPr>
        </a:defPPr>
      </a:lstStyle>
    </a:txDef>
  </a:objectDefaults>
  <a:extraClrSchemeLst>
    <a:extraClrScheme>
      <a:clrScheme name="1_2012 Template - 16by9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12 Template - 16by9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2 Template - 16by9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2 Template - 16by9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2 Template - 16by9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2 Template - 16by9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2012 Template - 16by9 7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99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8A00"/>
        </a:accent6>
        <a:hlink>
          <a:srgbClr val="FF66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2 Template - 16by9 8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8FC2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6DDAA"/>
        </a:accent5>
        <a:accent6>
          <a:srgbClr val="E78A00"/>
        </a:accent6>
        <a:hlink>
          <a:srgbClr val="FF6600"/>
        </a:hlink>
        <a:folHlink>
          <a:srgbClr val="FEF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2 Template - 16by9 9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FC2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81B0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2 Template - 16by9 10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5B4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8A3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2 Template - 16by9 11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7FAC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29B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012 Template - 16by9 12">
        <a:dk1>
          <a:srgbClr val="000000"/>
        </a:dk1>
        <a:lt1>
          <a:srgbClr val="FFFFFF"/>
        </a:lt1>
        <a:dk2>
          <a:srgbClr val="006600"/>
        </a:dk2>
        <a:lt2>
          <a:srgbClr val="999999"/>
        </a:lt2>
        <a:accent1>
          <a:srgbClr val="FFFF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8AB9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P Colblock16@9">
  <a:themeElements>
    <a:clrScheme name="BP colours">
      <a:dk1>
        <a:srgbClr val="000000"/>
      </a:dk1>
      <a:lt1>
        <a:srgbClr val="FFFFFF"/>
      </a:lt1>
      <a:dk2>
        <a:srgbClr val="009900"/>
      </a:dk2>
      <a:lt2>
        <a:srgbClr val="99CC00"/>
      </a:lt2>
      <a:accent1>
        <a:srgbClr val="009900"/>
      </a:accent1>
      <a:accent2>
        <a:srgbClr val="99CC00"/>
      </a:accent2>
      <a:accent3>
        <a:srgbClr val="FFE600"/>
      </a:accent3>
      <a:accent4>
        <a:srgbClr val="999999"/>
      </a:accent4>
      <a:accent5>
        <a:srgbClr val="FF9900"/>
      </a:accent5>
      <a:accent6>
        <a:srgbClr val="FF6600"/>
      </a:accent6>
      <a:hlink>
        <a:srgbClr val="009EF4"/>
      </a:hlink>
      <a:folHlink>
        <a:srgbClr val="660099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0000" tIns="46800" rIns="90000" bIns="468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accent5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CC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07833"/>
            </a:solidFill>
            <a:effectLst/>
            <a:latin typeface="Univers 45 Light" pitchFamily="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accent5"/>
            </a:solidFill>
            <a:latin typeface="+mn-lt"/>
          </a:defRPr>
        </a:defPPr>
      </a:lstStyle>
    </a:txDef>
  </a:objectDefaults>
  <a:extraClrSchemeLst>
    <a:extraClrScheme>
      <a:clrScheme name="Office Theme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99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8A00"/>
        </a:accent6>
        <a:hlink>
          <a:srgbClr val="FF66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8FC2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6DDAA"/>
        </a:accent5>
        <a:accent6>
          <a:srgbClr val="E78A00"/>
        </a:accent6>
        <a:hlink>
          <a:srgbClr val="FF6600"/>
        </a:hlink>
        <a:folHlink>
          <a:srgbClr val="FEF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FC2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81B0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5B4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8A3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7FAC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29B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59BAA71945F243B93010524860890F" ma:contentTypeVersion="13" ma:contentTypeDescription="Create a new document." ma:contentTypeScope="" ma:versionID="73a632df8cba3532423a5a92a2e317d3">
  <xsd:schema xmlns:xsd="http://www.w3.org/2001/XMLSchema" xmlns:xs="http://www.w3.org/2001/XMLSchema" xmlns:p="http://schemas.microsoft.com/office/2006/metadata/properties" xmlns:ns3="ca4f0c1e-3656-43fd-a4c2-bc4459fe42b7" xmlns:ns4="a228beea-9ffd-4442-96cd-4f51892dac67" targetNamespace="http://schemas.microsoft.com/office/2006/metadata/properties" ma:root="true" ma:fieldsID="b56cfef4768dea05aad2c0c23cda20a0" ns3:_="" ns4:_="">
    <xsd:import namespace="ca4f0c1e-3656-43fd-a4c2-bc4459fe42b7"/>
    <xsd:import namespace="a228beea-9ffd-4442-96cd-4f51892dac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f0c1e-3656-43fd-a4c2-bc4459fe42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28beea-9ffd-4442-96cd-4f51892dac6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EEEA5C-E4E7-47AE-A568-70C49B2CE9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C22576-7DE2-43DB-B4E1-1BBDE18CFB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4f0c1e-3656-43fd-a4c2-bc4459fe42b7"/>
    <ds:schemaRef ds:uri="a228beea-9ffd-4442-96cd-4f51892dac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641</Words>
  <Application>Microsoft Office PowerPoint</Application>
  <PresentationFormat>Widescreen</PresentationFormat>
  <Paragraphs>101</Paragraphs>
  <Slides>10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30" baseType="lpstr">
      <vt:lpstr>Arial</vt:lpstr>
      <vt:lpstr>Arial Narrow</vt:lpstr>
      <vt:lpstr>Better Times for bp</vt:lpstr>
      <vt:lpstr>Calibri</vt:lpstr>
      <vt:lpstr>Times New Roman</vt:lpstr>
      <vt:lpstr>Univers 45 Light</vt:lpstr>
      <vt:lpstr>Univers 55</vt:lpstr>
      <vt:lpstr>Univers for BP</vt:lpstr>
      <vt:lpstr>Univers for BP Light</vt:lpstr>
      <vt:lpstr>Univers Next W1G for BP Light</vt:lpstr>
      <vt:lpstr>Wingdings</vt:lpstr>
      <vt:lpstr>Default Design</vt:lpstr>
      <vt:lpstr>4_BP standard template</vt:lpstr>
      <vt:lpstr>5_BP standard template</vt:lpstr>
      <vt:lpstr>14_BP standard template</vt:lpstr>
      <vt:lpstr>19_BP standard template</vt:lpstr>
      <vt:lpstr>1_Office Theme</vt:lpstr>
      <vt:lpstr>16_2012 Template - 16by9</vt:lpstr>
      <vt:lpstr>BP Colblock16@9</vt:lpstr>
      <vt:lpstr>think-cell Slide</vt:lpstr>
      <vt:lpstr>Business update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Update 3rd quarter 2018 results</dc:title>
  <dc:creator>Bayatly, Tamam F</dc:creator>
  <cp:lastModifiedBy>Bayatly, Tamam F</cp:lastModifiedBy>
  <cp:revision>140</cp:revision>
  <dcterms:modified xsi:type="dcterms:W3CDTF">2022-04-28T09:09:44Z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69bf4a9-87bd-4dbf-a36c-1db5158e5def_Enabled">
    <vt:lpwstr>True</vt:lpwstr>
  </property>
  <property fmtid="{D5CDD505-2E9C-101B-9397-08002B2CF9AE}" pid="3" name="MSIP_Label_569bf4a9-87bd-4dbf-a36c-1db5158e5def_SiteId">
    <vt:lpwstr>ea80952e-a476-42d4-aaf4-5457852b0f7e</vt:lpwstr>
  </property>
  <property fmtid="{D5CDD505-2E9C-101B-9397-08002B2CF9AE}" pid="4" name="MSIP_Label_569bf4a9-87bd-4dbf-a36c-1db5158e5def_SetDate">
    <vt:lpwstr>2018-11-16T07:55:32.8229914Z</vt:lpwstr>
  </property>
  <property fmtid="{D5CDD505-2E9C-101B-9397-08002B2CF9AE}" pid="5" name="MSIP_Label_569bf4a9-87bd-4dbf-a36c-1db5158e5def_Name">
    <vt:lpwstr>General</vt:lpwstr>
  </property>
  <property fmtid="{D5CDD505-2E9C-101B-9397-08002B2CF9AE}" pid="6" name="MSIP_Label_569bf4a9-87bd-4dbf-a36c-1db5158e5def_Extended_MSFT_Method">
    <vt:lpwstr>Manual</vt:lpwstr>
  </property>
  <property fmtid="{D5CDD505-2E9C-101B-9397-08002B2CF9AE}" pid="7" name="Sensitivity">
    <vt:lpwstr>General</vt:lpwstr>
  </property>
  <property fmtid="{D5CDD505-2E9C-101B-9397-08002B2CF9AE}" pid="8" name="ContentTypeId">
    <vt:lpwstr>0x010100F559BAA71945F243B93010524860890F</vt:lpwstr>
  </property>
</Properties>
</file>